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2"/>
  </p:notesMasterIdLst>
  <p:sldIdLst>
    <p:sldId id="258" r:id="rId2"/>
    <p:sldId id="286" r:id="rId3"/>
    <p:sldId id="289" r:id="rId4"/>
    <p:sldId id="287" r:id="rId5"/>
    <p:sldId id="290" r:id="rId6"/>
    <p:sldId id="291" r:id="rId7"/>
    <p:sldId id="292" r:id="rId8"/>
    <p:sldId id="293" r:id="rId9"/>
    <p:sldId id="294" r:id="rId10"/>
    <p:sldId id="259" r:id="rId11"/>
    <p:sldId id="260" r:id="rId12"/>
    <p:sldId id="269" r:id="rId13"/>
    <p:sldId id="288" r:id="rId14"/>
    <p:sldId id="298" r:id="rId15"/>
    <p:sldId id="261" r:id="rId16"/>
    <p:sldId id="264" r:id="rId17"/>
    <p:sldId id="262" r:id="rId18"/>
    <p:sldId id="263" r:id="rId19"/>
    <p:sldId id="265" r:id="rId20"/>
    <p:sldId id="266" r:id="rId21"/>
    <p:sldId id="267" r:id="rId22"/>
    <p:sldId id="297" r:id="rId23"/>
    <p:sldId id="296" r:id="rId24"/>
    <p:sldId id="302" r:id="rId25"/>
    <p:sldId id="303" r:id="rId26"/>
    <p:sldId id="299" r:id="rId27"/>
    <p:sldId id="304" r:id="rId28"/>
    <p:sldId id="295" r:id="rId29"/>
    <p:sldId id="276" r:id="rId30"/>
    <p:sldId id="278" r:id="rId31"/>
    <p:sldId id="280" r:id="rId32"/>
    <p:sldId id="285" r:id="rId33"/>
    <p:sldId id="282" r:id="rId34"/>
    <p:sldId id="300" r:id="rId35"/>
    <p:sldId id="306" r:id="rId36"/>
    <p:sldId id="284" r:id="rId37"/>
    <p:sldId id="283" r:id="rId38"/>
    <p:sldId id="305" r:id="rId39"/>
    <p:sldId id="281" r:id="rId40"/>
    <p:sldId id="301"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99"/>
    <a:srgbClr val="0000CC"/>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3002" autoAdjust="0"/>
  </p:normalViewPr>
  <p:slideViewPr>
    <p:cSldViewPr>
      <p:cViewPr>
        <p:scale>
          <a:sx n="68" d="100"/>
          <a:sy n="68" d="100"/>
        </p:scale>
        <p:origin x="-1548" y="-420"/>
      </p:cViewPr>
      <p:guideLst>
        <p:guide orient="horz" pos="2160"/>
        <p:guide pos="2880"/>
      </p:guideLst>
    </p:cSldViewPr>
  </p:slideViewPr>
  <p:notesTextViewPr>
    <p:cViewPr>
      <p:scale>
        <a:sx n="1" d="1"/>
        <a:sy n="1" d="1"/>
      </p:scale>
      <p:origin x="0" y="0"/>
    </p:cViewPr>
  </p:notesTextViewPr>
  <p:sorterViewPr>
    <p:cViewPr>
      <p:scale>
        <a:sx n="100" d="100"/>
        <a:sy n="100" d="100"/>
      </p:scale>
      <p:origin x="0" y="-804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_rels/data1.xml.rels><?xml version="1.0" encoding="UTF-8" standalone="yes"?>
<Relationships xmlns="http://schemas.openxmlformats.org/package/2006/relationships"><Relationship Id="rId1" Type="http://schemas.openxmlformats.org/officeDocument/2006/relationships/hyperlink" Target="http://www.kr-services.com/edu/Off-The-Charts-EDU-v19-24.zip"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139BE5-01C4-4BF6-9D4A-1EFEE464ED8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B6C483CA-643C-4079-AA72-C320F8561879}">
      <dgm:prSet/>
      <dgm:spPr/>
      <dgm:t>
        <a:bodyPr/>
        <a:lstStyle/>
        <a:p>
          <a:pPr rtl="0"/>
          <a:r>
            <a:rPr lang="en-US" b="1" dirty="0">
              <a:hlinkClick xmlns:r="http://schemas.openxmlformats.org/officeDocument/2006/relationships" r:id="rId1"/>
            </a:rPr>
            <a:t>Off-the-Charts</a:t>
          </a:r>
          <a:r>
            <a:rPr lang="en-US" baseline="30000" dirty="0"/>
            <a:t>©</a:t>
          </a:r>
          <a:endParaRPr lang="en-US" dirty="0"/>
        </a:p>
      </dgm:t>
    </dgm:pt>
    <dgm:pt modelId="{6DF584F4-6DD1-4EB5-A48C-62595E2569EF}" type="parTrans" cxnId="{49337C6A-C314-4DCE-8B5B-13AFC8B722F1}">
      <dgm:prSet/>
      <dgm:spPr/>
      <dgm:t>
        <a:bodyPr/>
        <a:lstStyle/>
        <a:p>
          <a:endParaRPr lang="en-US"/>
        </a:p>
      </dgm:t>
    </dgm:pt>
    <dgm:pt modelId="{4CC57B24-F463-47BA-90DC-3C93C3D329C2}" type="sibTrans" cxnId="{49337C6A-C314-4DCE-8B5B-13AFC8B722F1}">
      <dgm:prSet/>
      <dgm:spPr/>
      <dgm:t>
        <a:bodyPr/>
        <a:lstStyle/>
        <a:p>
          <a:endParaRPr lang="en-US"/>
        </a:p>
      </dgm:t>
    </dgm:pt>
    <dgm:pt modelId="{5A250EA1-D0FD-45B2-8E9A-7F19E3B283B9}" type="pres">
      <dgm:prSet presAssocID="{8F139BE5-01C4-4BF6-9D4A-1EFEE464ED8D}" presName="linear" presStyleCnt="0">
        <dgm:presLayoutVars>
          <dgm:animLvl val="lvl"/>
          <dgm:resizeHandles val="exact"/>
        </dgm:presLayoutVars>
      </dgm:prSet>
      <dgm:spPr/>
      <dgm:t>
        <a:bodyPr/>
        <a:lstStyle/>
        <a:p>
          <a:endParaRPr lang="en-US"/>
        </a:p>
      </dgm:t>
    </dgm:pt>
    <dgm:pt modelId="{CE4774A7-29A0-4126-9DC1-5F2E423D38B3}" type="pres">
      <dgm:prSet presAssocID="{B6C483CA-643C-4079-AA72-C320F8561879}" presName="parentText" presStyleLbl="node1" presStyleIdx="0" presStyleCnt="1" custLinFactY="-1237" custLinFactNeighborX="8929" custLinFactNeighborY="-100000">
        <dgm:presLayoutVars>
          <dgm:chMax val="0"/>
          <dgm:bulletEnabled val="1"/>
        </dgm:presLayoutVars>
      </dgm:prSet>
      <dgm:spPr/>
      <dgm:t>
        <a:bodyPr/>
        <a:lstStyle/>
        <a:p>
          <a:endParaRPr lang="en-US"/>
        </a:p>
      </dgm:t>
    </dgm:pt>
  </dgm:ptLst>
  <dgm:cxnLst>
    <dgm:cxn modelId="{49337C6A-C314-4DCE-8B5B-13AFC8B722F1}" srcId="{8F139BE5-01C4-4BF6-9D4A-1EFEE464ED8D}" destId="{B6C483CA-643C-4079-AA72-C320F8561879}" srcOrd="0" destOrd="0" parTransId="{6DF584F4-6DD1-4EB5-A48C-62595E2569EF}" sibTransId="{4CC57B24-F463-47BA-90DC-3C93C3D329C2}"/>
    <dgm:cxn modelId="{05964D6F-7B9A-46A2-B75F-3CBA4AE6C59E}" type="presOf" srcId="{B6C483CA-643C-4079-AA72-C320F8561879}" destId="{CE4774A7-29A0-4126-9DC1-5F2E423D38B3}" srcOrd="0" destOrd="0" presId="urn:microsoft.com/office/officeart/2005/8/layout/vList2"/>
    <dgm:cxn modelId="{46834212-1F09-4378-9501-A78DB5C8C410}" type="presOf" srcId="{8F139BE5-01C4-4BF6-9D4A-1EFEE464ED8D}" destId="{5A250EA1-D0FD-45B2-8E9A-7F19E3B283B9}" srcOrd="0" destOrd="0" presId="urn:microsoft.com/office/officeart/2005/8/layout/vList2"/>
    <dgm:cxn modelId="{20EA9611-B1F6-4271-9BE9-2D105D8D3CBD}" type="presParOf" srcId="{5A250EA1-D0FD-45B2-8E9A-7F19E3B283B9}" destId="{CE4774A7-29A0-4126-9DC1-5F2E423D38B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3E40DD-562C-4D0C-82E4-A3F03DFD82BB}" type="datetimeFigureOut">
              <a:rPr lang="en-US" smtClean="0"/>
              <a:t>4/2/2019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AFF5E0-48EB-4A85-86A4-C7BDDD186A05}" type="slidenum">
              <a:rPr lang="en-US" smtClean="0"/>
              <a:t>‹#›</a:t>
            </a:fld>
            <a:endParaRPr lang="en-US" dirty="0"/>
          </a:p>
        </p:txBody>
      </p:sp>
    </p:spTree>
    <p:extLst>
      <p:ext uri="{BB962C8B-B14F-4D97-AF65-F5344CB8AC3E}">
        <p14:creationId xmlns:p14="http://schemas.microsoft.com/office/powerpoint/2010/main" val="1672291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600" b="1" dirty="0" smtClean="0"/>
              <a:t>LOOK</a:t>
            </a:r>
            <a:r>
              <a:rPr lang="en-US" sz="1600" b="1" baseline="0" dirty="0" smtClean="0"/>
              <a:t> FOR </a:t>
            </a:r>
            <a:r>
              <a:rPr lang="en-US" sz="1600" b="1" dirty="0" smtClean="0"/>
              <a:t>SPEAKER’S NOTES ON SOME SLIDES!</a:t>
            </a:r>
            <a:endParaRPr lang="en-US" sz="1600" b="1" dirty="0"/>
          </a:p>
        </p:txBody>
      </p:sp>
      <p:sp>
        <p:nvSpPr>
          <p:cNvPr id="4" name="Slide Number Placeholder 3"/>
          <p:cNvSpPr>
            <a:spLocks noGrp="1"/>
          </p:cNvSpPr>
          <p:nvPr>
            <p:ph type="sldNum" sz="quarter" idx="10"/>
          </p:nvPr>
        </p:nvSpPr>
        <p:spPr/>
        <p:txBody>
          <a:bodyPr/>
          <a:lstStyle/>
          <a:p>
            <a:fld id="{DAAFF5E0-48EB-4A85-86A4-C7BDDD186A05}" type="slidenum">
              <a:rPr lang="en-US" smtClean="0"/>
              <a:t>1</a:t>
            </a:fld>
            <a:endParaRPr lang="en-US" dirty="0"/>
          </a:p>
        </p:txBody>
      </p:sp>
    </p:spTree>
    <p:extLst>
      <p:ext uri="{BB962C8B-B14F-4D97-AF65-F5344CB8AC3E}">
        <p14:creationId xmlns:p14="http://schemas.microsoft.com/office/powerpoint/2010/main" val="213084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a:solidFill>
                  <a:schemeClr val="tx1"/>
                </a:solidFill>
                <a:effectLst/>
                <a:latin typeface="+mn-lt"/>
                <a:ea typeface="+mn-ea"/>
                <a:cs typeface="+mn-cs"/>
              </a:rPr>
              <a:t>The residential contractor’s ability to determine capacity of equipment, to match the sensible and latent heat load needs of structures from Manual J, for best comfort under most climates was</a:t>
            </a:r>
            <a:r>
              <a:rPr lang="en-US" sz="1200" kern="1200" baseline="0" dirty="0">
                <a:solidFill>
                  <a:schemeClr val="tx1"/>
                </a:solidFill>
                <a:effectLst/>
                <a:latin typeface="+mn-lt"/>
                <a:ea typeface="+mn-ea"/>
                <a:cs typeface="+mn-cs"/>
              </a:rPr>
              <a:t> needed</a:t>
            </a:r>
            <a:r>
              <a:rPr lang="en-US" sz="1200" kern="1200" dirty="0">
                <a:solidFill>
                  <a:schemeClr val="tx1"/>
                </a:solidFill>
                <a:effectLst/>
                <a:latin typeface="+mn-lt"/>
                <a:ea typeface="+mn-ea"/>
                <a:cs typeface="+mn-cs"/>
              </a:rPr>
              <a:t>.</a:t>
            </a:r>
          </a:p>
          <a:p>
            <a:pPr lvl="1"/>
            <a:r>
              <a:rPr lang="en-US" sz="1200" kern="1200" dirty="0">
                <a:solidFill>
                  <a:schemeClr val="tx1"/>
                </a:solidFill>
                <a:effectLst/>
                <a:latin typeface="+mn-lt"/>
                <a:ea typeface="+mn-ea"/>
                <a:cs typeface="+mn-cs"/>
              </a:rPr>
              <a:t>And </a:t>
            </a:r>
            <a:r>
              <a:rPr lang="en-US" sz="1200" kern="1200" baseline="0" dirty="0">
                <a:solidFill>
                  <a:schemeClr val="tx1"/>
                </a:solidFill>
                <a:effectLst/>
                <a:latin typeface="+mn-lt"/>
                <a:ea typeface="+mn-ea"/>
                <a:cs typeface="+mn-cs"/>
              </a:rPr>
              <a:t> it was a SWAG to know t</a:t>
            </a:r>
            <a:r>
              <a:rPr lang="en-US" sz="1200" kern="1200" dirty="0">
                <a:solidFill>
                  <a:schemeClr val="tx1"/>
                </a:solidFill>
                <a:effectLst/>
                <a:latin typeface="+mn-lt"/>
                <a:ea typeface="+mn-ea"/>
                <a:cs typeface="+mn-cs"/>
              </a:rPr>
              <a:t>he airflow of the selected equipment, needed to create this SHR (sensible to latent ratio), and when to adjust it.</a:t>
            </a:r>
          </a:p>
          <a:p>
            <a:pPr lvl="1"/>
            <a:r>
              <a:rPr lang="en-US" sz="1200" kern="1200" dirty="0">
                <a:solidFill>
                  <a:schemeClr val="tx1"/>
                </a:solidFill>
                <a:effectLst/>
                <a:latin typeface="+mn-lt"/>
                <a:ea typeface="+mn-ea"/>
                <a:cs typeface="+mn-cs"/>
              </a:rPr>
              <a:t>Residential was moving too fast to be concerned with accuracy; there was already plenty of “wiggle room”, and few complaints.</a:t>
            </a:r>
          </a:p>
          <a:p>
            <a:pPr lvl="1"/>
            <a:r>
              <a:rPr lang="en-US" sz="1200" kern="1200" dirty="0">
                <a:solidFill>
                  <a:schemeClr val="tx1"/>
                </a:solidFill>
                <a:effectLst/>
                <a:latin typeface="+mn-lt"/>
                <a:ea typeface="+mn-ea"/>
                <a:cs typeface="+mn-cs"/>
              </a:rPr>
              <a:t>So we just left</a:t>
            </a:r>
            <a:r>
              <a:rPr lang="en-US" sz="1200" kern="1200" baseline="0" dirty="0">
                <a:solidFill>
                  <a:schemeClr val="tx1"/>
                </a:solidFill>
                <a:effectLst/>
                <a:latin typeface="+mn-lt"/>
                <a:ea typeface="+mn-ea"/>
                <a:cs typeface="+mn-cs"/>
              </a:rPr>
              <a:t> fans on the default high speed.</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AAFF5E0-48EB-4A85-86A4-C7BDDD186A05}" type="slidenum">
              <a:rPr lang="en-US" smtClean="0"/>
              <a:t>13</a:t>
            </a:fld>
            <a:endParaRPr lang="en-US" dirty="0"/>
          </a:p>
        </p:txBody>
      </p:sp>
    </p:spTree>
    <p:extLst>
      <p:ext uri="{BB962C8B-B14F-4D97-AF65-F5344CB8AC3E}">
        <p14:creationId xmlns:p14="http://schemas.microsoft.com/office/powerpoint/2010/main" val="26171459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Cooling is in 6,000 Btu increments, heating is in 20,000 Btu increments.</a:t>
            </a:r>
          </a:p>
          <a:p>
            <a:r>
              <a:rPr lang="en-US" dirty="0"/>
              <a:t>So being off by</a:t>
            </a:r>
            <a:r>
              <a:rPr lang="en-US" baseline="0" dirty="0"/>
              <a:t> 1 on an R-value is meaningless at the end of the day, down south, but matters more up north.</a:t>
            </a:r>
            <a:endParaRPr lang="en-US" dirty="0"/>
          </a:p>
        </p:txBody>
      </p:sp>
      <p:sp>
        <p:nvSpPr>
          <p:cNvPr id="4" name="Slide Number Placeholder 3"/>
          <p:cNvSpPr>
            <a:spLocks noGrp="1"/>
          </p:cNvSpPr>
          <p:nvPr>
            <p:ph type="sldNum" sz="quarter" idx="10"/>
          </p:nvPr>
        </p:nvSpPr>
        <p:spPr/>
        <p:txBody>
          <a:bodyPr/>
          <a:lstStyle/>
          <a:p>
            <a:fld id="{DAAFF5E0-48EB-4A85-86A4-C7BDDD186A05}" type="slidenum">
              <a:rPr lang="en-US" smtClean="0"/>
              <a:t>14</a:t>
            </a:fld>
            <a:endParaRPr lang="en-US" dirty="0"/>
          </a:p>
        </p:txBody>
      </p:sp>
    </p:spTree>
    <p:extLst>
      <p:ext uri="{BB962C8B-B14F-4D97-AF65-F5344CB8AC3E}">
        <p14:creationId xmlns:p14="http://schemas.microsoft.com/office/powerpoint/2010/main" val="835539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you may have a situation where</a:t>
            </a:r>
            <a:r>
              <a:rPr lang="en-US" baseline="0" dirty="0"/>
              <a:t> no removal of moisture will happen, or is needed, like perhaps Las Vegas?</a:t>
            </a:r>
            <a:endParaRPr lang="en-US" dirty="0"/>
          </a:p>
        </p:txBody>
      </p:sp>
      <p:sp>
        <p:nvSpPr>
          <p:cNvPr id="4" name="Slide Number Placeholder 3"/>
          <p:cNvSpPr>
            <a:spLocks noGrp="1"/>
          </p:cNvSpPr>
          <p:nvPr>
            <p:ph type="sldNum" sz="quarter" idx="10"/>
          </p:nvPr>
        </p:nvSpPr>
        <p:spPr/>
        <p:txBody>
          <a:bodyPr/>
          <a:lstStyle/>
          <a:p>
            <a:fld id="{DAAFF5E0-48EB-4A85-86A4-C7BDDD186A05}" type="slidenum">
              <a:rPr lang="en-US" smtClean="0"/>
              <a:t>15</a:t>
            </a:fld>
            <a:endParaRPr lang="en-US" dirty="0"/>
          </a:p>
        </p:txBody>
      </p:sp>
    </p:spTree>
    <p:extLst>
      <p:ext uri="{BB962C8B-B14F-4D97-AF65-F5344CB8AC3E}">
        <p14:creationId xmlns:p14="http://schemas.microsoft.com/office/powerpoint/2010/main" val="37560413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this is a running system, the SHR</a:t>
            </a:r>
            <a:r>
              <a:rPr lang="en-US" baseline="0" dirty="0"/>
              <a:t> would be 100%, since no moisture is being visually removed.</a:t>
            </a:r>
          </a:p>
          <a:p>
            <a:r>
              <a:rPr lang="en-US" baseline="0" dirty="0"/>
              <a:t>The airflow may have been set high to maximize compression cycle efficiency in a dry climate.</a:t>
            </a:r>
          </a:p>
          <a:p>
            <a:r>
              <a:rPr lang="en-US" baseline="0" dirty="0"/>
              <a:t>This will also help avoid the removal of what moisture is present, to maintain comfort.</a:t>
            </a:r>
            <a:endParaRPr lang="en-US" dirty="0"/>
          </a:p>
        </p:txBody>
      </p:sp>
      <p:sp>
        <p:nvSpPr>
          <p:cNvPr id="4" name="Slide Number Placeholder 3"/>
          <p:cNvSpPr>
            <a:spLocks noGrp="1"/>
          </p:cNvSpPr>
          <p:nvPr>
            <p:ph type="sldNum" sz="quarter" idx="10"/>
          </p:nvPr>
        </p:nvSpPr>
        <p:spPr/>
        <p:txBody>
          <a:bodyPr/>
          <a:lstStyle/>
          <a:p>
            <a:fld id="{DAAFF5E0-48EB-4A85-86A4-C7BDDD186A05}" type="slidenum">
              <a:rPr lang="en-US" smtClean="0"/>
              <a:t>16</a:t>
            </a:fld>
            <a:endParaRPr lang="en-US" dirty="0"/>
          </a:p>
        </p:txBody>
      </p:sp>
    </p:spTree>
    <p:extLst>
      <p:ext uri="{BB962C8B-B14F-4D97-AF65-F5344CB8AC3E}">
        <p14:creationId xmlns:p14="http://schemas.microsoft.com/office/powerpoint/2010/main" val="25247526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equipment may need to remove a lot moisture in the deep south.</a:t>
            </a:r>
            <a:endParaRPr lang="en-US" dirty="0"/>
          </a:p>
        </p:txBody>
      </p:sp>
      <p:sp>
        <p:nvSpPr>
          <p:cNvPr id="4" name="Slide Number Placeholder 3"/>
          <p:cNvSpPr>
            <a:spLocks noGrp="1"/>
          </p:cNvSpPr>
          <p:nvPr>
            <p:ph type="sldNum" sz="quarter" idx="10"/>
          </p:nvPr>
        </p:nvSpPr>
        <p:spPr/>
        <p:txBody>
          <a:bodyPr/>
          <a:lstStyle/>
          <a:p>
            <a:fld id="{DAAFF5E0-48EB-4A85-86A4-C7BDDD186A05}" type="slidenum">
              <a:rPr lang="en-US" smtClean="0"/>
              <a:t>17</a:t>
            </a:fld>
            <a:endParaRPr lang="en-US" dirty="0"/>
          </a:p>
        </p:txBody>
      </p:sp>
    </p:spTree>
    <p:extLst>
      <p:ext uri="{BB962C8B-B14F-4D97-AF65-F5344CB8AC3E}">
        <p14:creationId xmlns:p14="http://schemas.microsoft.com/office/powerpoint/2010/main" val="21066004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AFF5E0-48EB-4A85-86A4-C7BDDD186A05}" type="slidenum">
              <a:rPr lang="en-US" smtClean="0"/>
              <a:t>18</a:t>
            </a:fld>
            <a:endParaRPr lang="en-US" dirty="0"/>
          </a:p>
        </p:txBody>
      </p:sp>
    </p:spTree>
    <p:extLst>
      <p:ext uri="{BB962C8B-B14F-4D97-AF65-F5344CB8AC3E}">
        <p14:creationId xmlns:p14="http://schemas.microsoft.com/office/powerpoint/2010/main" val="29959838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airflow needs to be adjusted to handle the moisture load, with precision.</a:t>
            </a:r>
          </a:p>
          <a:p>
            <a:r>
              <a:rPr lang="en-US" dirty="0"/>
              <a:t>This also requires</a:t>
            </a:r>
            <a:r>
              <a:rPr lang="en-US" baseline="0" dirty="0"/>
              <a:t> better determination of that in the load calc., not just a wild guess.</a:t>
            </a:r>
            <a:endParaRPr lang="en-US" dirty="0"/>
          </a:p>
        </p:txBody>
      </p:sp>
      <p:sp>
        <p:nvSpPr>
          <p:cNvPr id="4" name="Slide Number Placeholder 3"/>
          <p:cNvSpPr>
            <a:spLocks noGrp="1"/>
          </p:cNvSpPr>
          <p:nvPr>
            <p:ph type="sldNum" sz="quarter" idx="10"/>
          </p:nvPr>
        </p:nvSpPr>
        <p:spPr/>
        <p:txBody>
          <a:bodyPr/>
          <a:lstStyle/>
          <a:p>
            <a:fld id="{DAAFF5E0-48EB-4A85-86A4-C7BDDD186A05}" type="slidenum">
              <a:rPr lang="en-US" smtClean="0"/>
              <a:t>19</a:t>
            </a:fld>
            <a:endParaRPr lang="en-US" dirty="0"/>
          </a:p>
        </p:txBody>
      </p:sp>
    </p:spTree>
    <p:extLst>
      <p:ext uri="{BB962C8B-B14F-4D97-AF65-F5344CB8AC3E}">
        <p14:creationId xmlns:p14="http://schemas.microsoft.com/office/powerpoint/2010/main" val="14220123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airflow of the selected equipment is needed to create this SHR (sensible to latent ratio), and when to adjust it.</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And the limitations of</a:t>
            </a:r>
            <a:r>
              <a:rPr lang="en-US" sz="1200" kern="1200" baseline="0" dirty="0">
                <a:solidFill>
                  <a:schemeClr val="tx1"/>
                </a:solidFill>
                <a:effectLst/>
                <a:latin typeface="+mn-lt"/>
                <a:ea typeface="+mn-ea"/>
                <a:cs typeface="+mn-cs"/>
              </a:rPr>
              <a:t> that.</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AAFF5E0-48EB-4A85-86A4-C7BDDD186A05}" type="slidenum">
              <a:rPr lang="en-US" smtClean="0"/>
              <a:t>20</a:t>
            </a:fld>
            <a:endParaRPr lang="en-US" dirty="0"/>
          </a:p>
        </p:txBody>
      </p:sp>
    </p:spTree>
    <p:extLst>
      <p:ext uri="{BB962C8B-B14F-4D97-AF65-F5344CB8AC3E}">
        <p14:creationId xmlns:p14="http://schemas.microsoft.com/office/powerpoint/2010/main" val="1154439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AFF5E0-48EB-4A85-86A4-C7BDDD186A05}" type="slidenum">
              <a:rPr lang="en-US" smtClean="0"/>
              <a:t>21</a:t>
            </a:fld>
            <a:endParaRPr lang="en-US" dirty="0"/>
          </a:p>
        </p:txBody>
      </p:sp>
    </p:spTree>
    <p:extLst>
      <p:ext uri="{BB962C8B-B14F-4D97-AF65-F5344CB8AC3E}">
        <p14:creationId xmlns:p14="http://schemas.microsoft.com/office/powerpoint/2010/main" val="12879340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“wild west” part of design.</a:t>
            </a:r>
          </a:p>
          <a:p>
            <a:r>
              <a:rPr lang="en-US" dirty="0"/>
              <a:t>Who’s going to audit the process?</a:t>
            </a:r>
          </a:p>
        </p:txBody>
      </p:sp>
      <p:sp>
        <p:nvSpPr>
          <p:cNvPr id="4" name="Slide Number Placeholder 3"/>
          <p:cNvSpPr>
            <a:spLocks noGrp="1"/>
          </p:cNvSpPr>
          <p:nvPr>
            <p:ph type="sldNum" sz="quarter" idx="10"/>
          </p:nvPr>
        </p:nvSpPr>
        <p:spPr/>
        <p:txBody>
          <a:bodyPr/>
          <a:lstStyle/>
          <a:p>
            <a:fld id="{DAAFF5E0-48EB-4A85-86A4-C7BDDD186A05}" type="slidenum">
              <a:rPr lang="en-US" smtClean="0"/>
              <a:t>28</a:t>
            </a:fld>
            <a:endParaRPr lang="en-US" dirty="0"/>
          </a:p>
        </p:txBody>
      </p:sp>
    </p:spTree>
    <p:extLst>
      <p:ext uri="{BB962C8B-B14F-4D97-AF65-F5344CB8AC3E}">
        <p14:creationId xmlns:p14="http://schemas.microsoft.com/office/powerpoint/2010/main" val="2626279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AFF5E0-48EB-4A85-86A4-C7BDDD186A05}" type="slidenum">
              <a:rPr lang="en-US" smtClean="0"/>
              <a:t>2</a:t>
            </a:fld>
            <a:endParaRPr lang="en-US" dirty="0"/>
          </a:p>
        </p:txBody>
      </p:sp>
    </p:spTree>
    <p:extLst>
      <p:ext uri="{BB962C8B-B14F-4D97-AF65-F5344CB8AC3E}">
        <p14:creationId xmlns:p14="http://schemas.microsoft.com/office/powerpoint/2010/main" val="34073271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AFF5E0-48EB-4A85-86A4-C7BDDD186A05}" type="slidenum">
              <a:rPr lang="en-US" smtClean="0"/>
              <a:t>29</a:t>
            </a:fld>
            <a:endParaRPr lang="en-US" dirty="0"/>
          </a:p>
        </p:txBody>
      </p:sp>
    </p:spTree>
    <p:extLst>
      <p:ext uri="{BB962C8B-B14F-4D97-AF65-F5344CB8AC3E}">
        <p14:creationId xmlns:p14="http://schemas.microsoft.com/office/powerpoint/2010/main" val="7853825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AFF5E0-48EB-4A85-86A4-C7BDDD186A05}" type="slidenum">
              <a:rPr lang="en-US" smtClean="0"/>
              <a:t>30</a:t>
            </a:fld>
            <a:endParaRPr lang="en-US" dirty="0"/>
          </a:p>
        </p:txBody>
      </p:sp>
    </p:spTree>
    <p:extLst>
      <p:ext uri="{BB962C8B-B14F-4D97-AF65-F5344CB8AC3E}">
        <p14:creationId xmlns:p14="http://schemas.microsoft.com/office/powerpoint/2010/main" val="41735251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Online tools not matching printed data. Why?</a:t>
            </a:r>
          </a:p>
          <a:p>
            <a:endParaRPr lang="en-US" dirty="0"/>
          </a:p>
        </p:txBody>
      </p:sp>
      <p:sp>
        <p:nvSpPr>
          <p:cNvPr id="4" name="Slide Number Placeholder 3"/>
          <p:cNvSpPr>
            <a:spLocks noGrp="1"/>
          </p:cNvSpPr>
          <p:nvPr>
            <p:ph type="sldNum" sz="quarter" idx="10"/>
          </p:nvPr>
        </p:nvSpPr>
        <p:spPr/>
        <p:txBody>
          <a:bodyPr/>
          <a:lstStyle/>
          <a:p>
            <a:fld id="{DAAFF5E0-48EB-4A85-86A4-C7BDDD186A05}" type="slidenum">
              <a:rPr lang="en-US" smtClean="0"/>
              <a:t>31</a:t>
            </a:fld>
            <a:endParaRPr lang="en-US" dirty="0"/>
          </a:p>
        </p:txBody>
      </p:sp>
    </p:spTree>
    <p:extLst>
      <p:ext uri="{BB962C8B-B14F-4D97-AF65-F5344CB8AC3E}">
        <p14:creationId xmlns:p14="http://schemas.microsoft.com/office/powerpoint/2010/main" val="36123253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AFF5E0-48EB-4A85-86A4-C7BDDD186A05}" type="slidenum">
              <a:rPr lang="en-US" smtClean="0"/>
              <a:t>32</a:t>
            </a:fld>
            <a:endParaRPr lang="en-US" dirty="0"/>
          </a:p>
        </p:txBody>
      </p:sp>
    </p:spTree>
    <p:extLst>
      <p:ext uri="{BB962C8B-B14F-4D97-AF65-F5344CB8AC3E}">
        <p14:creationId xmlns:p14="http://schemas.microsoft.com/office/powerpoint/2010/main" val="29901261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10c</a:t>
            </a:r>
          </a:p>
        </p:txBody>
      </p:sp>
      <p:sp>
        <p:nvSpPr>
          <p:cNvPr id="4" name="Slide Number Placeholder 3"/>
          <p:cNvSpPr>
            <a:spLocks noGrp="1"/>
          </p:cNvSpPr>
          <p:nvPr>
            <p:ph type="sldNum" sz="quarter" idx="10"/>
          </p:nvPr>
        </p:nvSpPr>
        <p:spPr/>
        <p:txBody>
          <a:bodyPr/>
          <a:lstStyle/>
          <a:p>
            <a:fld id="{DAAFF5E0-48EB-4A85-86A4-C7BDDD186A05}" type="slidenum">
              <a:rPr lang="en-US" smtClean="0"/>
              <a:t>39</a:t>
            </a:fld>
            <a:endParaRPr lang="en-US" dirty="0"/>
          </a:p>
        </p:txBody>
      </p:sp>
    </p:spTree>
    <p:extLst>
      <p:ext uri="{BB962C8B-B14F-4D97-AF65-F5344CB8AC3E}">
        <p14:creationId xmlns:p14="http://schemas.microsoft.com/office/powerpoint/2010/main" val="3212959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a:solidFill>
                  <a:schemeClr val="tx1"/>
                </a:solidFill>
                <a:effectLst/>
                <a:latin typeface="+mn-lt"/>
                <a:ea typeface="+mn-ea"/>
                <a:cs typeface="+mn-cs"/>
              </a:rPr>
              <a:t>HVAC design existed in commercial building design for decades, done by mechanical engineers or manufacturers. They have used complex formula methods for SHR needs and performance; for mixed-air, economizers,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reheat, internal loads, and other assorted factor corrections on custom jobs This then set the duct sizing, which is the third piece to come full circle and cause a wonderful expensive design cycle.</a:t>
            </a:r>
          </a:p>
          <a:p>
            <a:pPr lvl="1"/>
            <a:r>
              <a:rPr lang="en-US" sz="1200" kern="1200" dirty="0">
                <a:solidFill>
                  <a:schemeClr val="tx1"/>
                </a:solidFill>
                <a:effectLst/>
                <a:latin typeface="+mn-lt"/>
                <a:ea typeface="+mn-ea"/>
                <a:cs typeface="+mn-cs"/>
              </a:rPr>
              <a:t>The American Society of Heating,</a:t>
            </a:r>
            <a:r>
              <a:rPr lang="en-US" sz="1200" kern="1200" baseline="0" dirty="0">
                <a:solidFill>
                  <a:schemeClr val="tx1"/>
                </a:solidFill>
                <a:effectLst/>
                <a:latin typeface="+mn-lt"/>
                <a:ea typeface="+mn-ea"/>
                <a:cs typeface="+mn-cs"/>
              </a:rPr>
              <a:t> Refrigeration, and Air-Conditioning Engineers pretty much ran the show.</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AAFF5E0-48EB-4A85-86A4-C7BDDD186A05}" type="slidenum">
              <a:rPr lang="en-US" smtClean="0"/>
              <a:t>3</a:t>
            </a:fld>
            <a:endParaRPr lang="en-US" dirty="0"/>
          </a:p>
        </p:txBody>
      </p:sp>
    </p:spTree>
    <p:extLst>
      <p:ext uri="{BB962C8B-B14F-4D97-AF65-F5344CB8AC3E}">
        <p14:creationId xmlns:p14="http://schemas.microsoft.com/office/powerpoint/2010/main" val="3730569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But residential didn’t need all the equipment specs that commercial</a:t>
            </a:r>
            <a:r>
              <a:rPr lang="en-US" sz="1200" kern="1200" baseline="0" dirty="0">
                <a:solidFill>
                  <a:schemeClr val="tx1"/>
                </a:solidFill>
                <a:effectLst/>
                <a:latin typeface="+mn-lt"/>
                <a:ea typeface="+mn-ea"/>
                <a:cs typeface="+mn-cs"/>
              </a:rPr>
              <a:t> did, and left it out.</a:t>
            </a:r>
          </a:p>
          <a:p>
            <a:r>
              <a:rPr lang="en-US" dirty="0"/>
              <a:t>In 1966, manufacturer</a:t>
            </a:r>
            <a:r>
              <a:rPr lang="en-US" baseline="0" dirty="0"/>
              <a:t>s and engineers custom started work on the working design circle for residential.</a:t>
            </a:r>
          </a:p>
          <a:p>
            <a:r>
              <a:rPr lang="en-US" baseline="0" dirty="0"/>
              <a:t>National Environmental Systems Contractors Assoc.</a:t>
            </a:r>
          </a:p>
          <a:p>
            <a:r>
              <a:rPr lang="en-US" baseline="0" dirty="0"/>
              <a:t>The Air Conditioning and Refrigeration Institute.</a:t>
            </a:r>
          </a:p>
          <a:p>
            <a:r>
              <a:rPr lang="en-US" baseline="0" dirty="0"/>
              <a:t>Sheet Metal and Air Conditioning Contractors Assoc.</a:t>
            </a:r>
            <a:endParaRPr lang="en-US" dirty="0"/>
          </a:p>
          <a:p>
            <a:pPr lvl="0"/>
            <a:r>
              <a:rPr lang="en-US" sz="1200" kern="1200" dirty="0">
                <a:solidFill>
                  <a:schemeClr val="tx1"/>
                </a:solidFill>
                <a:effectLst/>
                <a:latin typeface="+mn-lt"/>
                <a:ea typeface="+mn-ea"/>
                <a:cs typeface="+mn-cs"/>
              </a:rPr>
              <a:t>At</a:t>
            </a:r>
            <a:r>
              <a:rPr lang="en-US" sz="1200" kern="1200" baseline="0" dirty="0">
                <a:solidFill>
                  <a:schemeClr val="tx1"/>
                </a:solidFill>
                <a:effectLst/>
                <a:latin typeface="+mn-lt"/>
                <a:ea typeface="+mn-ea"/>
                <a:cs typeface="+mn-cs"/>
              </a:rPr>
              <a:t> that time</a:t>
            </a:r>
            <a:r>
              <a:rPr lang="en-US" sz="1200" kern="1200" dirty="0">
                <a:solidFill>
                  <a:schemeClr val="tx1"/>
                </a:solidFill>
                <a:effectLst/>
                <a:latin typeface="+mn-lt"/>
                <a:ea typeface="+mn-ea"/>
                <a:cs typeface="+mn-cs"/>
              </a:rPr>
              <a:t>, NESCA Manual</a:t>
            </a:r>
            <a:r>
              <a:rPr lang="en-US" sz="1200" kern="1200" baseline="0" dirty="0">
                <a:solidFill>
                  <a:schemeClr val="tx1"/>
                </a:solidFill>
                <a:effectLst/>
                <a:latin typeface="+mn-lt"/>
                <a:ea typeface="+mn-ea"/>
                <a:cs typeface="+mn-cs"/>
              </a:rPr>
              <a:t> C simply said that “some moisture is condensed out”…”supply air leaves the cooling coil at a lower temperature and with less moisture”.</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So until the 80’s, there remained a missing piece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 residential design.</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AAFF5E0-48EB-4A85-86A4-C7BDDD186A05}" type="slidenum">
              <a:rPr lang="en-US" smtClean="0"/>
              <a:t>4</a:t>
            </a:fld>
            <a:endParaRPr lang="en-US" dirty="0"/>
          </a:p>
        </p:txBody>
      </p:sp>
    </p:spTree>
    <p:extLst>
      <p:ext uri="{BB962C8B-B14F-4D97-AF65-F5344CB8AC3E}">
        <p14:creationId xmlns:p14="http://schemas.microsoft.com/office/powerpoint/2010/main" val="3695743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7 or 8 climate zones in the US.</a:t>
            </a:r>
          </a:p>
          <a:p>
            <a:r>
              <a:rPr lang="en-US" dirty="0"/>
              <a:t>We will see</a:t>
            </a:r>
            <a:r>
              <a:rPr lang="en-US" baseline="0" dirty="0"/>
              <a:t> how that in a few minutes.</a:t>
            </a:r>
            <a:endParaRPr lang="en-US" dirty="0"/>
          </a:p>
        </p:txBody>
      </p:sp>
      <p:sp>
        <p:nvSpPr>
          <p:cNvPr id="4" name="Slide Number Placeholder 3"/>
          <p:cNvSpPr>
            <a:spLocks noGrp="1"/>
          </p:cNvSpPr>
          <p:nvPr>
            <p:ph type="sldNum" sz="quarter" idx="10"/>
          </p:nvPr>
        </p:nvSpPr>
        <p:spPr/>
        <p:txBody>
          <a:bodyPr/>
          <a:lstStyle/>
          <a:p>
            <a:fld id="{DAAFF5E0-48EB-4A85-86A4-C7BDDD186A05}" type="slidenum">
              <a:rPr lang="en-US" smtClean="0"/>
              <a:t>6</a:t>
            </a:fld>
            <a:endParaRPr lang="en-US" dirty="0"/>
          </a:p>
        </p:txBody>
      </p:sp>
    </p:spTree>
    <p:extLst>
      <p:ext uri="{BB962C8B-B14F-4D97-AF65-F5344CB8AC3E}">
        <p14:creationId xmlns:p14="http://schemas.microsoft.com/office/powerpoint/2010/main" val="2649888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 the zone requirements!</a:t>
            </a:r>
          </a:p>
        </p:txBody>
      </p:sp>
      <p:sp>
        <p:nvSpPr>
          <p:cNvPr id="4" name="Slide Number Placeholder 3"/>
          <p:cNvSpPr>
            <a:spLocks noGrp="1"/>
          </p:cNvSpPr>
          <p:nvPr>
            <p:ph type="sldNum" sz="quarter" idx="10"/>
          </p:nvPr>
        </p:nvSpPr>
        <p:spPr/>
        <p:txBody>
          <a:bodyPr/>
          <a:lstStyle/>
          <a:p>
            <a:fld id="{DAAFF5E0-48EB-4A85-86A4-C7BDDD186A05}" type="slidenum">
              <a:rPr lang="en-US" smtClean="0"/>
              <a:t>7</a:t>
            </a:fld>
            <a:endParaRPr lang="en-US" dirty="0"/>
          </a:p>
        </p:txBody>
      </p:sp>
    </p:spTree>
    <p:extLst>
      <p:ext uri="{BB962C8B-B14F-4D97-AF65-F5344CB8AC3E}">
        <p14:creationId xmlns:p14="http://schemas.microsoft.com/office/powerpoint/2010/main" val="1445948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a:t>
            </a:r>
            <a:r>
              <a:rPr lang="en-US" baseline="0" dirty="0"/>
              <a:t> the movie “Immortal Beloved”, 1994)</a:t>
            </a:r>
            <a:endParaRPr lang="en-US" dirty="0"/>
          </a:p>
        </p:txBody>
      </p:sp>
      <p:sp>
        <p:nvSpPr>
          <p:cNvPr id="4" name="Slide Number Placeholder 3"/>
          <p:cNvSpPr>
            <a:spLocks noGrp="1"/>
          </p:cNvSpPr>
          <p:nvPr>
            <p:ph type="sldNum" sz="quarter" idx="10"/>
          </p:nvPr>
        </p:nvSpPr>
        <p:spPr/>
        <p:txBody>
          <a:bodyPr/>
          <a:lstStyle/>
          <a:p>
            <a:fld id="{DAAFF5E0-48EB-4A85-86A4-C7BDDD186A05}" type="slidenum">
              <a:rPr lang="en-US" smtClean="0"/>
              <a:t>10</a:t>
            </a:fld>
            <a:endParaRPr lang="en-US" dirty="0"/>
          </a:p>
        </p:txBody>
      </p:sp>
    </p:spTree>
    <p:extLst>
      <p:ext uri="{BB962C8B-B14F-4D97-AF65-F5344CB8AC3E}">
        <p14:creationId xmlns:p14="http://schemas.microsoft.com/office/powerpoint/2010/main" val="2701884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was no easy contractor method yet to figure required airflow for SHR comfort,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or even equipment</a:t>
            </a:r>
            <a:r>
              <a:rPr lang="en-US" sz="1200" kern="1200" baseline="0" dirty="0">
                <a:solidFill>
                  <a:schemeClr val="tx1"/>
                </a:solidFill>
                <a:effectLst/>
                <a:latin typeface="+mn-lt"/>
                <a:ea typeface="+mn-ea"/>
                <a:cs typeface="+mn-cs"/>
              </a:rPr>
              <a:t> capacity change, when the change of conditions now mattered.</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AAFF5E0-48EB-4A85-86A4-C7BDDD186A05}" type="slidenum">
              <a:rPr lang="en-US" smtClean="0"/>
              <a:t>11</a:t>
            </a:fld>
            <a:endParaRPr lang="en-US" dirty="0"/>
          </a:p>
        </p:txBody>
      </p:sp>
    </p:spTree>
    <p:extLst>
      <p:ext uri="{BB962C8B-B14F-4D97-AF65-F5344CB8AC3E}">
        <p14:creationId xmlns:p14="http://schemas.microsoft.com/office/powerpoint/2010/main" val="41003688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a:solidFill>
                  <a:schemeClr val="tx1"/>
                </a:solidFill>
                <a:effectLst/>
                <a:latin typeface="+mn-lt"/>
                <a:ea typeface="+mn-ea"/>
                <a:cs typeface="+mn-cs"/>
              </a:rPr>
              <a:t>There was now the need to determine capacity of equipment, to match the sensible and latent heat load needs of structures from Manual J, for best comfort under other climates than “30%”. (=.70 SHR)</a:t>
            </a:r>
          </a:p>
          <a:p>
            <a:pPr lvl="1"/>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AAFF5E0-48EB-4A85-86A4-C7BDDD186A05}" type="slidenum">
              <a:rPr lang="en-US" smtClean="0"/>
              <a:t>12</a:t>
            </a:fld>
            <a:endParaRPr lang="en-US" dirty="0"/>
          </a:p>
        </p:txBody>
      </p:sp>
    </p:spTree>
    <p:extLst>
      <p:ext uri="{BB962C8B-B14F-4D97-AF65-F5344CB8AC3E}">
        <p14:creationId xmlns:p14="http://schemas.microsoft.com/office/powerpoint/2010/main" val="1883860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457200" y="3048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ctr" rtl="0">
              <a:spcBef>
                <a:spcPct val="0"/>
              </a:spcBef>
              <a:buNone/>
              <a:defRPr sz="5600" b="1">
                <a:ln>
                  <a:noFill/>
                </a:ln>
                <a:solidFill>
                  <a:schemeClr val="bg1"/>
                </a:solidFill>
                <a:effectLst>
                  <a:outerShdw blurRad="38100" dist="25400" dir="5400000" algn="tl" rotWithShape="0">
                    <a:srgbClr val="000000">
                      <a:alpha val="43000"/>
                    </a:srgbClr>
                  </a:outerShdw>
                </a:effectLst>
                <a:latin typeface="+mj-lt"/>
                <a:ea typeface="+mj-ea"/>
                <a:cs typeface="+mj-cs"/>
              </a:defRPr>
            </a:lvl1pPr>
          </a:lstStyle>
          <a:p>
            <a:r>
              <a:rPr kumimoji="0" lang="en-US" dirty="0"/>
              <a:t>Click to edit Master title style</a:t>
            </a:r>
          </a:p>
        </p:txBody>
      </p:sp>
      <p:sp>
        <p:nvSpPr>
          <p:cNvPr id="17" name="Subtitle 16"/>
          <p:cNvSpPr>
            <a:spLocks noGrp="1"/>
          </p:cNvSpPr>
          <p:nvPr>
            <p:ph type="subTitle" idx="1"/>
          </p:nvPr>
        </p:nvSpPr>
        <p:spPr>
          <a:xfrm>
            <a:off x="533400" y="2362200"/>
            <a:ext cx="7854696" cy="3276600"/>
          </a:xfrm>
        </p:spPr>
        <p:txBody>
          <a:bodyPr lIns="0" rIns="18288"/>
          <a:lstStyle>
            <a:lvl1pPr marL="0" marR="45720" indent="0" algn="ctr">
              <a:buNone/>
              <a:defRPr>
                <a:solidFill>
                  <a:srgbClr val="000099"/>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 name="Date Placeholder 1"/>
          <p:cNvSpPr>
            <a:spLocks noGrp="1"/>
          </p:cNvSpPr>
          <p:nvPr>
            <p:ph type="dt" sz="half" idx="10"/>
          </p:nvPr>
        </p:nvSpPr>
        <p:spPr>
          <a:xfrm>
            <a:off x="457200" y="6356350"/>
            <a:ext cx="1676400" cy="365125"/>
          </a:xfrm>
        </p:spPr>
        <p:txBody>
          <a:bodyPr/>
          <a:lstStyle>
            <a:lvl1pPr>
              <a:defRPr sz="1400">
                <a:solidFill>
                  <a:schemeClr val="bg1"/>
                </a:solidFill>
              </a:defRPr>
            </a:lvl1pPr>
          </a:lstStyle>
          <a:p>
            <a:r>
              <a:rPr lang="en-US" dirty="0"/>
              <a:t>© 2019  KR Services</a:t>
            </a:r>
          </a:p>
        </p:txBody>
      </p:sp>
      <p:sp>
        <p:nvSpPr>
          <p:cNvPr id="4" name="Slide Number Placeholder 3"/>
          <p:cNvSpPr>
            <a:spLocks noGrp="1"/>
          </p:cNvSpPr>
          <p:nvPr>
            <p:ph type="sldNum" sz="quarter" idx="12"/>
          </p:nvPr>
        </p:nvSpPr>
        <p:spPr/>
        <p:txBody>
          <a:bodyPr/>
          <a:lstStyle>
            <a:lvl1pPr>
              <a:defRPr sz="1400">
                <a:solidFill>
                  <a:schemeClr val="bg1"/>
                </a:solidFill>
              </a:defRPr>
            </a:lvl1pPr>
          </a:lstStyle>
          <a:p>
            <a:fld id="{2616B50D-371D-4F69-8477-4152E3134D84}"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13371E1-ABBA-4601-936B-C0BD106A9A48}" type="datetimeFigureOut">
              <a:rPr lang="en-US" smtClean="0"/>
              <a:t>4/2/2019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2616B50D-371D-4F69-8477-4152E3134D84}" type="slidenum">
              <a:rPr lang="en-US" smtClean="0"/>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a:t>Click icon to add picture</a:t>
            </a:r>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13371E1-ABBA-4601-936B-C0BD106A9A48}" type="datetimeFigureOut">
              <a:rPr lang="en-US" smtClean="0"/>
              <a:t>4/2/2019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16B50D-371D-4F69-8477-4152E3134D84}"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13371E1-ABBA-4601-936B-C0BD106A9A48}" type="datetimeFigureOut">
              <a:rPr lang="en-US" smtClean="0"/>
              <a:t>4/2/2019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16B50D-371D-4F69-8477-4152E3134D84}"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lstStyle>
            <a:lvl1pPr>
              <a:defRPr sz="5400" b="1" spc="300">
                <a:solidFill>
                  <a:srgbClr val="000099"/>
                </a:solidFill>
              </a:defRPr>
            </a:lvl1pPr>
          </a:lstStyle>
          <a:p>
            <a:r>
              <a:rPr kumimoji="0" lang="en-US" dirty="0"/>
              <a:t>Click to edit Master title style</a:t>
            </a:r>
          </a:p>
        </p:txBody>
      </p:sp>
      <p:sp>
        <p:nvSpPr>
          <p:cNvPr id="3" name="Content Placeholder 2"/>
          <p:cNvSpPr>
            <a:spLocks noGrp="1"/>
          </p:cNvSpPr>
          <p:nvPr>
            <p:ph idx="1"/>
          </p:nvPr>
        </p:nvSpPr>
        <p:spPr/>
        <p:txBody>
          <a:bodyPr>
            <a:normAutofit/>
          </a:bodyPr>
          <a:lstStyle>
            <a:lvl1pPr marL="0" indent="0" algn="ctr">
              <a:spcAft>
                <a:spcPts val="0"/>
              </a:spcAft>
              <a:buNone/>
              <a:defRPr sz="3600" spc="300"/>
            </a:lvl1pPr>
            <a:lvl2pPr marL="393192" indent="0">
              <a:buNone/>
              <a:defRPr/>
            </a:lvl2pPr>
            <a:lvl3pPr marL="667512" indent="0">
              <a:buNone/>
              <a:defRPr/>
            </a:lvl3pPr>
            <a:lvl4pPr marL="978408" indent="0">
              <a:buNone/>
              <a:defRPr/>
            </a:lvl4pPr>
            <a:lvl5pPr marL="1252728" indent="0">
              <a:buNone/>
              <a:defRPr/>
            </a:lvl5pPr>
          </a:lstStyle>
          <a:p>
            <a:pPr lvl="0" eaLnBrk="1" latinLnBrk="0" hangingPunct="1"/>
            <a:endParaRPr lang="en-US" dirty="0"/>
          </a:p>
        </p:txBody>
      </p:sp>
      <p:sp>
        <p:nvSpPr>
          <p:cNvPr id="4" name="Date Placeholder 3"/>
          <p:cNvSpPr>
            <a:spLocks noGrp="1"/>
          </p:cNvSpPr>
          <p:nvPr>
            <p:ph type="dt" sz="half" idx="10"/>
          </p:nvPr>
        </p:nvSpPr>
        <p:spPr/>
        <p:txBody>
          <a:bodyPr/>
          <a:lstStyle/>
          <a:p>
            <a:fld id="{213371E1-ABBA-4601-936B-C0BD106A9A48}" type="datetimeFigureOut">
              <a:rPr lang="en-US" smtClean="0"/>
              <a:t>4/2/2019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16B50D-371D-4F69-8477-4152E3134D84}"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213371E1-ABBA-4601-936B-C0BD106A9A48}" type="datetimeFigureOut">
              <a:rPr lang="en-US" smtClean="0"/>
              <a:t>4/2/2019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16B50D-371D-4F69-8477-4152E3134D84}"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13371E1-ABBA-4601-936B-C0BD106A9A48}" type="datetimeFigureOut">
              <a:rPr lang="en-US" smtClean="0"/>
              <a:t>4/2/2019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616B50D-371D-4F69-8477-4152E3134D84}"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213371E1-ABBA-4601-936B-C0BD106A9A48}" type="datetimeFigureOut">
              <a:rPr lang="en-US" smtClean="0"/>
              <a:t>4/2/2019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616B50D-371D-4F69-8477-4152E3134D84}"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213371E1-ABBA-4601-936B-C0BD106A9A48}" type="datetimeFigureOut">
              <a:rPr lang="en-US" smtClean="0"/>
              <a:t>4/2/2019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616B50D-371D-4F69-8477-4152E3134D84}"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13371E1-ABBA-4601-936B-C0BD106A9A48}" type="datetimeFigureOut">
              <a:rPr lang="en-US" smtClean="0"/>
              <a:t>4/2/2019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616B50D-371D-4F69-8477-4152E3134D84}" type="slidenum">
              <a:rPr lang="en-US" smtClean="0"/>
              <a:t>‹#›</a:t>
            </a:fld>
            <a:endParaRPr lang="en-US" dirty="0"/>
          </a:p>
        </p:txBody>
      </p:sp>
      <p:sp>
        <p:nvSpPr>
          <p:cNvPr id="7" name="Text Placeholder 6"/>
          <p:cNvSpPr>
            <a:spLocks noGrp="1"/>
          </p:cNvSpPr>
          <p:nvPr>
            <p:ph type="body" sz="quarter" idx="13"/>
          </p:nvPr>
        </p:nvSpPr>
        <p:spPr>
          <a:xfrm>
            <a:off x="533400" y="2057400"/>
            <a:ext cx="8153400" cy="2971800"/>
          </a:xfrm>
        </p:spPr>
        <p:txBody>
          <a:bodyPr/>
          <a:lstStyle>
            <a:lvl1pPr marL="0" indent="0">
              <a:buNone/>
              <a:defRPr/>
            </a:lvl1pPr>
            <a:lvl2pPr marL="393192" indent="0">
              <a:buNone/>
              <a:defRPr/>
            </a:lvl2pPr>
            <a:lvl3pPr marL="667512" indent="0">
              <a:buNone/>
              <a:defRPr/>
            </a:lvl3pPr>
            <a:lvl4pPr marL="978408" indent="0">
              <a:buNone/>
              <a:defRPr/>
            </a:lvl4pPr>
            <a:lvl5pPr marL="1252728" indent="0">
              <a:buNone/>
              <a:defRPr/>
            </a:lvl5pPr>
          </a:lstStyle>
          <a:p>
            <a:pPr lvl="0"/>
            <a:endParaRPr lang="en-US" dirty="0"/>
          </a:p>
        </p:txBody>
      </p:sp>
    </p:spTree>
    <p:extLst>
      <p:ext uri="{BB962C8B-B14F-4D97-AF65-F5344CB8AC3E}">
        <p14:creationId xmlns:p14="http://schemas.microsoft.com/office/powerpoint/2010/main" val="2922669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3371E1-ABBA-4601-936B-C0BD106A9A48}" type="datetimeFigureOut">
              <a:rPr lang="en-US" smtClean="0"/>
              <a:t>4/2/2019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616B50D-371D-4F69-8477-4152E3134D84}"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13371E1-ABBA-4601-936B-C0BD106A9A48}" type="datetimeFigureOut">
              <a:rPr lang="en-US" smtClean="0"/>
              <a:t>4/2/2019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616B50D-371D-4F69-8477-4152E3134D84}"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13371E1-ABBA-4601-936B-C0BD106A9A48}" type="datetimeFigureOut">
              <a:rPr lang="en-US" smtClean="0"/>
              <a:t>4/2/2019</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616B50D-371D-4F69-8477-4152E3134D84}" type="slidenum">
              <a:rPr lang="en-US" smtClean="0"/>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8" r:id="rId7"/>
    <p:sldLayoutId id="2147483703" r:id="rId8"/>
    <p:sldLayoutId id="2147483704" r:id="rId9"/>
    <p:sldLayoutId id="2147483705" r:id="rId10"/>
    <p:sldLayoutId id="2147483706" r:id="rId11"/>
    <p:sldLayoutId id="2147483707"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4.emf"/><Relationship Id="rId4" Type="http://schemas.openxmlformats.org/officeDocument/2006/relationships/oleObject" Target="../embeddings/Microsoft_Excel_97-2003_Worksheet1.xls"/></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7" Type="http://schemas.openxmlformats.org/officeDocument/2006/relationships/image" Target="../media/image23.sv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2.emf"/></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kr-services.com/" TargetMode="External"/><Relationship Id="rId2" Type="http://schemas.openxmlformats.org/officeDocument/2006/relationships/hyperlink" Target="mailto:krservices@cox.net" TargetMode="External"/><Relationship Id="rId1" Type="http://schemas.openxmlformats.org/officeDocument/2006/relationships/slideLayout" Target="../slideLayouts/slideLayout3.xml"/><Relationship Id="rId4" Type="http://schemas.openxmlformats.org/officeDocument/2006/relationships/hyperlink" Target="http://www.kr-services.com/edu/off-the-charts-edu-v19-24.zip"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Alternate Method to satisfy ACCA Manual S Compliance</a:t>
            </a:r>
          </a:p>
        </p:txBody>
      </p:sp>
      <p:sp>
        <p:nvSpPr>
          <p:cNvPr id="3" name="Subtitle 2"/>
          <p:cNvSpPr>
            <a:spLocks noGrp="1"/>
          </p:cNvSpPr>
          <p:nvPr>
            <p:ph type="subTitle" idx="1"/>
          </p:nvPr>
        </p:nvSpPr>
        <p:spPr>
          <a:xfrm>
            <a:off x="533400" y="3657600"/>
            <a:ext cx="7854696" cy="2743200"/>
          </a:xfrm>
        </p:spPr>
        <p:txBody>
          <a:bodyPr>
            <a:normAutofit/>
          </a:bodyPr>
          <a:lstStyle/>
          <a:p>
            <a:r>
              <a:rPr lang="en-US" sz="3200" dirty="0"/>
              <a:t>Flexible and streamlined alternative method to ACCA’s Manual S basic calculations</a:t>
            </a:r>
          </a:p>
          <a:p>
            <a:endParaRPr lang="en-US" sz="3200" dirty="0"/>
          </a:p>
          <a:p>
            <a:r>
              <a:rPr lang="en-US" sz="2400" dirty="0">
                <a:solidFill>
                  <a:schemeClr val="bg1">
                    <a:lumMod val="95000"/>
                    <a:lumOff val="5000"/>
                  </a:schemeClr>
                </a:solidFill>
              </a:rPr>
              <a:t>Presented by Prof. Kenneth Ripberger, CMHE</a:t>
            </a:r>
          </a:p>
        </p:txBody>
      </p:sp>
      <p:sp>
        <p:nvSpPr>
          <p:cNvPr id="4" name="TextBox 3"/>
          <p:cNvSpPr txBox="1"/>
          <p:nvPr/>
        </p:nvSpPr>
        <p:spPr>
          <a:xfrm>
            <a:off x="726831" y="2286000"/>
            <a:ext cx="7620000" cy="1077218"/>
          </a:xfrm>
          <a:prstGeom prst="rect">
            <a:avLst/>
          </a:prstGeom>
          <a:noFill/>
        </p:spPr>
        <p:txBody>
          <a:bodyPr wrap="square" rtlCol="0">
            <a:spAutoFit/>
          </a:bodyPr>
          <a:lstStyle/>
          <a:p>
            <a:pPr algn="ctr"/>
            <a:r>
              <a:rPr lang="en-US" sz="3200" b="1" dirty="0" smtClean="0">
                <a:solidFill>
                  <a:srgbClr val="FFFF00"/>
                </a:solidFill>
              </a:rPr>
              <a:t>( FREE INSTRUCTOR SOFTWARE</a:t>
            </a:r>
          </a:p>
          <a:p>
            <a:pPr algn="ctr"/>
            <a:r>
              <a:rPr lang="en-US" sz="3200" b="1" dirty="0" smtClean="0">
                <a:solidFill>
                  <a:srgbClr val="FFFF00"/>
                </a:solidFill>
              </a:rPr>
              <a:t>- SEE LINK ON LAST SLIDE )</a:t>
            </a:r>
            <a:endParaRPr lang="en-US" sz="3200" b="1" dirty="0">
              <a:solidFill>
                <a:srgbClr val="FFFF00"/>
              </a:solidFill>
            </a:endParaRPr>
          </a:p>
        </p:txBody>
      </p:sp>
    </p:spTree>
    <p:extLst>
      <p:ext uri="{BB962C8B-B14F-4D97-AF65-F5344CB8AC3E}">
        <p14:creationId xmlns:p14="http://schemas.microsoft.com/office/powerpoint/2010/main" val="28764059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04088"/>
            <a:ext cx="8610600" cy="591312"/>
          </a:xfrm>
        </p:spPr>
        <p:txBody>
          <a:bodyPr>
            <a:noAutofit/>
          </a:bodyPr>
          <a:lstStyle/>
          <a:p>
            <a:r>
              <a:rPr lang="en-US" sz="4400" dirty="0"/>
              <a:t>What was Beethoven thinking?</a:t>
            </a:r>
          </a:p>
        </p:txBody>
      </p:sp>
      <p:sp>
        <p:nvSpPr>
          <p:cNvPr id="3" name="Content Placeholder 2"/>
          <p:cNvSpPr>
            <a:spLocks noGrp="1"/>
          </p:cNvSpPr>
          <p:nvPr>
            <p:ph idx="1"/>
          </p:nvPr>
        </p:nvSpPr>
        <p:spPr>
          <a:xfrm>
            <a:off x="533400" y="1524000"/>
            <a:ext cx="8229600" cy="1645920"/>
          </a:xfrm>
        </p:spPr>
        <p:txBody>
          <a:bodyPr>
            <a:normAutofit lnSpcReduction="10000"/>
          </a:bodyPr>
          <a:lstStyle/>
          <a:p>
            <a:pPr marL="0" indent="0">
              <a:buNone/>
            </a:pPr>
            <a:r>
              <a:rPr lang="en-US" dirty="0"/>
              <a:t>“What is in the MIND of a composer”, creating something from nothing?</a:t>
            </a:r>
          </a:p>
          <a:p>
            <a:pPr marL="0" indent="0">
              <a:buNone/>
            </a:pPr>
            <a:endParaRPr lang="en-US" dirty="0"/>
          </a:p>
          <a:p>
            <a:pPr marL="0" indent="0">
              <a:buNone/>
            </a:pPr>
            <a:endParaRPr lang="en-US" dirty="0"/>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3447616"/>
            <a:ext cx="2452687" cy="3074495"/>
          </a:xfrm>
          <a:prstGeom prst="rect">
            <a:avLst/>
          </a:prstGeom>
        </p:spPr>
      </p:pic>
      <p:sp>
        <p:nvSpPr>
          <p:cNvPr id="5" name="TextBox 4"/>
          <p:cNvSpPr txBox="1"/>
          <p:nvPr/>
        </p:nvSpPr>
        <p:spPr>
          <a:xfrm>
            <a:off x="823913" y="3491749"/>
            <a:ext cx="4267200" cy="3046988"/>
          </a:xfrm>
          <a:prstGeom prst="rect">
            <a:avLst/>
          </a:prstGeom>
          <a:noFill/>
        </p:spPr>
        <p:txBody>
          <a:bodyPr wrap="square" rtlCol="0">
            <a:spAutoFit/>
          </a:bodyPr>
          <a:lstStyle/>
          <a:p>
            <a:r>
              <a:rPr lang="en-US" sz="3200" b="1" dirty="0"/>
              <a:t>Listen to music, there’s </a:t>
            </a:r>
            <a:r>
              <a:rPr lang="en-US" sz="3200" b="1" i="1" dirty="0"/>
              <a:t>something </a:t>
            </a:r>
            <a:r>
              <a:rPr lang="en-US" sz="3200" b="1" dirty="0"/>
              <a:t>they are trying to put into words, it can be hard to know. Like test questions.</a:t>
            </a:r>
          </a:p>
          <a:p>
            <a:endParaRPr lang="en-US" sz="3200" b="1" dirty="0"/>
          </a:p>
        </p:txBody>
      </p:sp>
    </p:spTree>
    <p:extLst>
      <p:ext uri="{BB962C8B-B14F-4D97-AF65-F5344CB8AC3E}">
        <p14:creationId xmlns:p14="http://schemas.microsoft.com/office/powerpoint/2010/main" val="2874101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86800" cy="1143000"/>
          </a:xfrm>
        </p:spPr>
        <p:txBody>
          <a:bodyPr>
            <a:noAutofit/>
          </a:bodyPr>
          <a:lstStyle/>
          <a:p>
            <a:r>
              <a:rPr lang="en-US" sz="4000" dirty="0"/>
              <a:t>So what was Rutkowski thinking?</a:t>
            </a:r>
          </a:p>
        </p:txBody>
      </p:sp>
      <p:sp>
        <p:nvSpPr>
          <p:cNvPr id="3" name="Content Placeholder 2"/>
          <p:cNvSpPr>
            <a:spLocks noGrp="1"/>
          </p:cNvSpPr>
          <p:nvPr>
            <p:ph idx="1"/>
          </p:nvPr>
        </p:nvSpPr>
        <p:spPr/>
        <p:txBody>
          <a:bodyPr>
            <a:normAutofit lnSpcReduction="10000"/>
          </a:bodyPr>
          <a:lstStyle/>
          <a:p>
            <a:r>
              <a:rPr lang="en-US" dirty="0"/>
              <a:t>Why did he feel we still needed  closure after Manual J in 1967?</a:t>
            </a:r>
          </a:p>
          <a:p>
            <a:endParaRPr lang="en-US" dirty="0"/>
          </a:p>
          <a:p>
            <a:r>
              <a:rPr lang="en-US" sz="3200" dirty="0"/>
              <a:t>Perhaps it was when the “30% latent load for everywhere” standard changed.</a:t>
            </a:r>
          </a:p>
          <a:p>
            <a:r>
              <a:rPr lang="en-US" sz="3200" dirty="0"/>
              <a:t>So he started to see what gap that  left open, about 30 years ago.</a:t>
            </a:r>
          </a:p>
        </p:txBody>
      </p:sp>
    </p:spTree>
    <p:extLst>
      <p:ext uri="{BB962C8B-B14F-4D97-AF65-F5344CB8AC3E}">
        <p14:creationId xmlns:p14="http://schemas.microsoft.com/office/powerpoint/2010/main" val="1698648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610600" cy="896112"/>
          </a:xfrm>
        </p:spPr>
        <p:txBody>
          <a:bodyPr>
            <a:normAutofit fontScale="90000"/>
          </a:bodyPr>
          <a:lstStyle/>
          <a:p>
            <a:r>
              <a:rPr lang="en-US" dirty="0"/>
              <a:t>HVAC is not a static process</a:t>
            </a:r>
          </a:p>
        </p:txBody>
      </p:sp>
      <p:sp>
        <p:nvSpPr>
          <p:cNvPr id="3" name="Content Placeholder 2"/>
          <p:cNvSpPr>
            <a:spLocks noGrp="1"/>
          </p:cNvSpPr>
          <p:nvPr>
            <p:ph idx="1"/>
          </p:nvPr>
        </p:nvSpPr>
        <p:spPr>
          <a:xfrm>
            <a:off x="495300" y="2164080"/>
            <a:ext cx="8229600" cy="4389120"/>
          </a:xfrm>
        </p:spPr>
        <p:txBody>
          <a:bodyPr>
            <a:normAutofit fontScale="77500" lnSpcReduction="20000"/>
          </a:bodyPr>
          <a:lstStyle/>
          <a:p>
            <a:r>
              <a:rPr lang="en-US" dirty="0"/>
              <a:t>The structure has heat removal NEEDS, and you’ve got the maximum sensible and latent in your load calculation done,</a:t>
            </a:r>
          </a:p>
          <a:p>
            <a:r>
              <a:rPr lang="en-US" dirty="0"/>
              <a:t>AND YET:</a:t>
            </a:r>
          </a:p>
          <a:p>
            <a:endParaRPr lang="en-US" dirty="0"/>
          </a:p>
          <a:p>
            <a:r>
              <a:rPr lang="en-US" dirty="0"/>
              <a:t>Different climates OFFER UP heat to HVAC systems for removal, in different ways, and at varying times.</a:t>
            </a:r>
          </a:p>
          <a:p>
            <a:endParaRPr lang="en-US" dirty="0"/>
          </a:p>
          <a:p>
            <a:r>
              <a:rPr lang="en-US" dirty="0"/>
              <a:t>Removing the “30%” rule of thumb meant system PERFORMANCE would vary too. </a:t>
            </a:r>
          </a:p>
        </p:txBody>
      </p:sp>
    </p:spTree>
    <p:extLst>
      <p:ext uri="{BB962C8B-B14F-4D97-AF65-F5344CB8AC3E}">
        <p14:creationId xmlns:p14="http://schemas.microsoft.com/office/powerpoint/2010/main" val="2185924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WAS that really?</a:t>
            </a:r>
          </a:p>
        </p:txBody>
      </p:sp>
      <p:sp>
        <p:nvSpPr>
          <p:cNvPr id="3" name="Content Placeholder 2"/>
          <p:cNvSpPr>
            <a:spLocks noGrp="1"/>
          </p:cNvSpPr>
          <p:nvPr>
            <p:ph idx="1"/>
          </p:nvPr>
        </p:nvSpPr>
        <p:spPr/>
        <p:txBody>
          <a:bodyPr>
            <a:normAutofit lnSpcReduction="10000"/>
          </a:bodyPr>
          <a:lstStyle/>
          <a:p>
            <a:pPr marL="0" lvl="1" algn="ctr">
              <a:buClr>
                <a:schemeClr val="accent3"/>
              </a:buClr>
              <a:buSzPct val="95000"/>
            </a:pPr>
            <a:r>
              <a:rPr lang="en-US" sz="4400" dirty="0"/>
              <a:t>The “30%” was a .70 SHR</a:t>
            </a:r>
          </a:p>
          <a:p>
            <a:pPr marL="0" lvl="1" algn="ctr">
              <a:buClr>
                <a:schemeClr val="accent3"/>
              </a:buClr>
              <a:buSzPct val="95000"/>
            </a:pPr>
            <a:r>
              <a:rPr lang="en-US" sz="3200" dirty="0">
                <a:solidFill>
                  <a:srgbClr val="FF0000"/>
                </a:solidFill>
              </a:rPr>
              <a:t>(which is fine for swampland like NOLA)</a:t>
            </a:r>
          </a:p>
          <a:p>
            <a:pPr marL="0" lvl="1" algn="ctr">
              <a:buClr>
                <a:schemeClr val="accent3"/>
              </a:buClr>
              <a:buSzPct val="95000"/>
            </a:pPr>
            <a:r>
              <a:rPr lang="en-US" sz="4400" dirty="0"/>
              <a:t>SHR is “Sensible Heat Ratio”.</a:t>
            </a:r>
          </a:p>
          <a:p>
            <a:pPr marL="0" lvl="1" algn="ctr">
              <a:buClr>
                <a:schemeClr val="accent3"/>
              </a:buClr>
              <a:buSzPct val="95000"/>
            </a:pPr>
            <a:r>
              <a:rPr lang="en-US" sz="3600" dirty="0"/>
              <a:t>Maybe we all knew that term, but how could we ensure, when all was said and done that we wouldn’t dry out, or moisten the job too much?</a:t>
            </a:r>
          </a:p>
          <a:p>
            <a:endParaRPr lang="en-US" sz="9600" dirty="0"/>
          </a:p>
        </p:txBody>
      </p:sp>
    </p:spTree>
    <p:extLst>
      <p:ext uri="{BB962C8B-B14F-4D97-AF65-F5344CB8AC3E}">
        <p14:creationId xmlns:p14="http://schemas.microsoft.com/office/powerpoint/2010/main" val="28218877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Residential misdemeanors</a:t>
            </a:r>
          </a:p>
        </p:txBody>
      </p:sp>
      <p:sp>
        <p:nvSpPr>
          <p:cNvPr id="3" name="Content Placeholder 2"/>
          <p:cNvSpPr>
            <a:spLocks noGrp="1"/>
          </p:cNvSpPr>
          <p:nvPr>
            <p:ph idx="1"/>
          </p:nvPr>
        </p:nvSpPr>
        <p:spPr/>
        <p:txBody>
          <a:bodyPr>
            <a:normAutofit lnSpcReduction="10000"/>
          </a:bodyPr>
          <a:lstStyle/>
          <a:p>
            <a:r>
              <a:rPr lang="en-US" dirty="0"/>
              <a:t>I tell my students on day-one:</a:t>
            </a:r>
          </a:p>
          <a:p>
            <a:r>
              <a:rPr lang="en-US" dirty="0"/>
              <a:t>“Don’t sweat the details, tighten your data where it’s important in your climate zone, you can just take defaults on the rest”. </a:t>
            </a:r>
          </a:p>
          <a:p>
            <a:r>
              <a:rPr lang="en-US" dirty="0"/>
              <a:t>The wiggle room will be there, due to limited residential equipment offerings.</a:t>
            </a:r>
          </a:p>
        </p:txBody>
      </p:sp>
    </p:spTree>
    <p:extLst>
      <p:ext uri="{BB962C8B-B14F-4D97-AF65-F5344CB8AC3E}">
        <p14:creationId xmlns:p14="http://schemas.microsoft.com/office/powerpoint/2010/main" val="3682785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581912"/>
          </a:xfrm>
        </p:spPr>
        <p:txBody>
          <a:bodyPr>
            <a:noAutofit/>
          </a:bodyPr>
          <a:lstStyle/>
          <a:p>
            <a:r>
              <a:rPr lang="en-US" sz="4400" dirty="0"/>
              <a:t>Sometimes Latent heat removal is not always an issue</a:t>
            </a:r>
          </a:p>
        </p:txBody>
      </p:sp>
      <p:sp>
        <p:nvSpPr>
          <p:cNvPr id="3" name="Content Placeholder 2"/>
          <p:cNvSpPr>
            <a:spLocks noGrp="1"/>
          </p:cNvSpPr>
          <p:nvPr>
            <p:ph idx="1"/>
          </p:nvPr>
        </p:nvSpPr>
        <p:spPr>
          <a:xfrm>
            <a:off x="457200" y="2362200"/>
            <a:ext cx="4267200" cy="3962400"/>
          </a:xfrm>
        </p:spPr>
        <p:txBody>
          <a:bodyPr/>
          <a:lstStyle/>
          <a:p>
            <a:r>
              <a:rPr lang="en-US" dirty="0"/>
              <a:t>A cold bottle of beer does not always need a coaster!</a:t>
            </a:r>
          </a:p>
          <a:p>
            <a:r>
              <a:rPr lang="en-US" dirty="0"/>
              <a:t>It won’t sweat in dry air.</a:t>
            </a:r>
          </a:p>
          <a:p>
            <a:endParaRPr lang="en-US" dirty="0"/>
          </a:p>
        </p:txBody>
      </p:sp>
      <p:pic>
        <p:nvPicPr>
          <p:cNvPr id="1030" name="Picture 6" descr="C:\Users\KRS\AppData\Local\Microsoft\Windows\Temporary Internet Files\Content.IE5\GZJAOBIF\duff_bee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0825" y="2136775"/>
            <a:ext cx="3399375" cy="4111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33818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Neither will a cooling coil. Is dry ok?</a:t>
            </a:r>
          </a:p>
        </p:txBody>
      </p:sp>
      <p:sp>
        <p:nvSpPr>
          <p:cNvPr id="3" name="Content Placeholder 2"/>
          <p:cNvSpPr>
            <a:spLocks noGrp="1"/>
          </p:cNvSpPr>
          <p:nvPr>
            <p:ph idx="1"/>
          </p:nvPr>
        </p:nvSpPr>
        <p:spPr>
          <a:xfrm>
            <a:off x="5638800" y="1524000"/>
            <a:ext cx="3352800" cy="4572000"/>
          </a:xfrm>
        </p:spPr>
        <p:txBody>
          <a:bodyPr>
            <a:normAutofit fontScale="92500" lnSpcReduction="10000"/>
          </a:bodyPr>
          <a:lstStyle/>
          <a:p>
            <a:r>
              <a:rPr lang="en-US" dirty="0"/>
              <a:t>Sure, if there’s very little moisture in the air to remove.</a:t>
            </a:r>
          </a:p>
          <a:p>
            <a:r>
              <a:rPr lang="en-US" dirty="0"/>
              <a:t>(Notice minimal coil rusting in dry climates.)</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 t="3874" r="-3457" b="18489"/>
          <a:stretch/>
        </p:blipFill>
        <p:spPr>
          <a:xfrm>
            <a:off x="151153" y="1676400"/>
            <a:ext cx="5692663" cy="4419600"/>
          </a:xfrm>
          <a:prstGeom prst="rect">
            <a:avLst/>
          </a:prstGeom>
        </p:spPr>
      </p:pic>
    </p:spTree>
    <p:extLst>
      <p:ext uri="{BB962C8B-B14F-4D97-AF65-F5344CB8AC3E}">
        <p14:creationId xmlns:p14="http://schemas.microsoft.com/office/powerpoint/2010/main" val="35347036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C:\Users\KRS\AppData\Local\Microsoft\Windows\Temporary Internet Files\Content.IE5\FTVEQ2YZ\pivo[1].jpg"/>
          <p:cNvPicPr>
            <a:picLocks noChangeAspect="1" noChangeArrowheads="1"/>
          </p:cNvPicPr>
          <p:nvPr/>
        </p:nvPicPr>
        <p:blipFill rotWithShape="1">
          <a:blip r:embed="rId3">
            <a:extLst>
              <a:ext uri="{28A0092B-C50C-407E-A947-70E740481C1C}">
                <a14:useLocalDpi xmlns:a14="http://schemas.microsoft.com/office/drawing/2010/main" val="0"/>
              </a:ext>
            </a:extLst>
          </a:blip>
          <a:srcRect l="25000" r="50000"/>
          <a:stretch/>
        </p:blipFill>
        <p:spPr bwMode="auto">
          <a:xfrm>
            <a:off x="1219200" y="1327785"/>
            <a:ext cx="2209800" cy="553021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33400" y="990600"/>
            <a:ext cx="8229600" cy="1219200"/>
          </a:xfrm>
        </p:spPr>
        <p:txBody>
          <a:bodyPr>
            <a:normAutofit fontScale="90000"/>
          </a:bodyPr>
          <a:lstStyle/>
          <a:p>
            <a:pPr algn="r"/>
            <a:r>
              <a:rPr lang="en-US" dirty="0"/>
              <a:t>But there might be a lot of water in the air</a:t>
            </a:r>
          </a:p>
        </p:txBody>
      </p:sp>
      <p:sp>
        <p:nvSpPr>
          <p:cNvPr id="3" name="Content Placeholder 2"/>
          <p:cNvSpPr>
            <a:spLocks noGrp="1"/>
          </p:cNvSpPr>
          <p:nvPr>
            <p:ph idx="1"/>
          </p:nvPr>
        </p:nvSpPr>
        <p:spPr>
          <a:xfrm>
            <a:off x="3962400" y="2362200"/>
            <a:ext cx="4724400" cy="4389120"/>
          </a:xfrm>
        </p:spPr>
        <p:txBody>
          <a:bodyPr>
            <a:normAutofit lnSpcReduction="10000"/>
          </a:bodyPr>
          <a:lstStyle/>
          <a:p>
            <a:r>
              <a:rPr lang="en-US" dirty="0"/>
              <a:t>It would follow then, that HVAC cooling coils will remove more water from air, when there is more there to remove! </a:t>
            </a:r>
          </a:p>
        </p:txBody>
      </p:sp>
    </p:spTree>
    <p:extLst>
      <p:ext uri="{BB962C8B-B14F-4D97-AF65-F5344CB8AC3E}">
        <p14:creationId xmlns:p14="http://schemas.microsoft.com/office/powerpoint/2010/main" val="21002199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5400" y="2057400"/>
            <a:ext cx="1447800" cy="3048000"/>
          </a:xfrm>
        </p:spPr>
        <p:txBody>
          <a:bodyPr>
            <a:normAutofit/>
          </a:bodyPr>
          <a:lstStyle/>
          <a:p>
            <a:r>
              <a:rPr lang="en-US" sz="16600" dirty="0"/>
              <a:t>=</a:t>
            </a:r>
          </a:p>
        </p:txBody>
      </p:sp>
      <p:pic>
        <p:nvPicPr>
          <p:cNvPr id="4" name="Picture 6" descr="C:\Users\KRS\AppData\Local\Microsoft\Windows\Temporary Internet Files\Content.IE5\FTVEQ2YZ\pivo[1].jpg"/>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5000" r="50000" b="5286"/>
          <a:stretch/>
        </p:blipFill>
        <p:spPr bwMode="auto">
          <a:xfrm>
            <a:off x="6477000" y="1081007"/>
            <a:ext cx="1753815" cy="415742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21356" t="-23496" r="40051" b="34276"/>
          <a:stretch/>
        </p:blipFill>
        <p:spPr>
          <a:xfrm>
            <a:off x="762000" y="-940232"/>
            <a:ext cx="3468392" cy="5825603"/>
          </a:xfrm>
          <a:prstGeom prst="rect">
            <a:avLst/>
          </a:prstGeom>
        </p:spPr>
      </p:pic>
      <p:sp>
        <p:nvSpPr>
          <p:cNvPr id="5" name="Oval 4"/>
          <p:cNvSpPr/>
          <p:nvPr/>
        </p:nvSpPr>
        <p:spPr>
          <a:xfrm>
            <a:off x="6130871" y="5142342"/>
            <a:ext cx="2286000" cy="876300"/>
          </a:xfrm>
          <a:prstGeom prst="ellipse">
            <a:avLst/>
          </a:prstGeom>
          <a:solidFill>
            <a:srgbClr val="FF0000">
              <a:alpha val="7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52400" y="5695950"/>
            <a:ext cx="5791200" cy="461665"/>
          </a:xfrm>
          <a:prstGeom prst="rect">
            <a:avLst/>
          </a:prstGeom>
          <a:noFill/>
        </p:spPr>
        <p:txBody>
          <a:bodyPr wrap="square" rtlCol="0">
            <a:spAutoFit/>
          </a:bodyPr>
          <a:lstStyle/>
          <a:p>
            <a:r>
              <a:rPr lang="en-US" sz="2400" b="1" dirty="0"/>
              <a:t>“You need a coaster for that dear!”</a:t>
            </a:r>
          </a:p>
        </p:txBody>
      </p:sp>
      <p:cxnSp>
        <p:nvCxnSpPr>
          <p:cNvPr id="8" name="Straight Connector 7"/>
          <p:cNvCxnSpPr/>
          <p:nvPr/>
        </p:nvCxnSpPr>
        <p:spPr>
          <a:xfrm>
            <a:off x="3963692" y="4715359"/>
            <a:ext cx="838200" cy="89535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5" idx="2"/>
          </p:cNvCxnSpPr>
          <p:nvPr/>
        </p:nvCxnSpPr>
        <p:spPr>
          <a:xfrm flipH="1">
            <a:off x="4801892" y="5580492"/>
            <a:ext cx="1328979" cy="3021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63579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45928"/>
          </a:xfrm>
        </p:spPr>
        <p:txBody>
          <a:bodyPr>
            <a:normAutofit fontScale="90000"/>
          </a:bodyPr>
          <a:lstStyle/>
          <a:p>
            <a:r>
              <a:rPr lang="en-US" dirty="0"/>
              <a:t>Coils in humid climates </a:t>
            </a:r>
          </a:p>
        </p:txBody>
      </p:sp>
      <p:sp>
        <p:nvSpPr>
          <p:cNvPr id="3" name="Content Placeholder 2"/>
          <p:cNvSpPr>
            <a:spLocks noGrp="1"/>
          </p:cNvSpPr>
          <p:nvPr>
            <p:ph idx="1"/>
          </p:nvPr>
        </p:nvSpPr>
        <p:spPr>
          <a:xfrm>
            <a:off x="457200" y="1935480"/>
            <a:ext cx="3276600" cy="4389120"/>
          </a:xfrm>
        </p:spPr>
        <p:txBody>
          <a:bodyPr>
            <a:normAutofit lnSpcReduction="10000"/>
          </a:bodyPr>
          <a:lstStyle/>
          <a:p>
            <a:r>
              <a:rPr lang="en-US" dirty="0"/>
              <a:t>There will also be more corrosion from non-stop water draw out of humid air.</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974528"/>
            <a:ext cx="3295650" cy="5858933"/>
          </a:xfrm>
          <a:prstGeom prst="rect">
            <a:avLst/>
          </a:prstGeom>
        </p:spPr>
      </p:pic>
    </p:spTree>
    <p:extLst>
      <p:ext uri="{BB962C8B-B14F-4D97-AF65-F5344CB8AC3E}">
        <p14:creationId xmlns:p14="http://schemas.microsoft.com/office/powerpoint/2010/main" val="3435489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Disclaimers:</a:t>
            </a:r>
          </a:p>
        </p:txBody>
      </p:sp>
      <p:sp>
        <p:nvSpPr>
          <p:cNvPr id="3" name="Content Placeholder 2"/>
          <p:cNvSpPr>
            <a:spLocks noGrp="1"/>
          </p:cNvSpPr>
          <p:nvPr>
            <p:ph idx="1"/>
          </p:nvPr>
        </p:nvSpPr>
        <p:spPr/>
        <p:txBody>
          <a:bodyPr>
            <a:noAutofit/>
          </a:bodyPr>
          <a:lstStyle/>
          <a:p>
            <a:pPr algn="l"/>
            <a:r>
              <a:rPr lang="en-US" sz="2000" dirty="0"/>
              <a:t>This presentation is not affiliated with </a:t>
            </a:r>
            <a:r>
              <a:rPr lang="en-US" sz="2000" b="1" dirty="0"/>
              <a:t>Delgado Community College</a:t>
            </a:r>
            <a:r>
              <a:rPr lang="en-US" sz="2000" dirty="0"/>
              <a:t>, Louisiana.</a:t>
            </a:r>
          </a:p>
          <a:p>
            <a:pPr algn="l"/>
            <a:endParaRPr lang="en-US" sz="2000" dirty="0"/>
          </a:p>
          <a:p>
            <a:pPr algn="l"/>
            <a:r>
              <a:rPr lang="en-US" sz="2000" dirty="0"/>
              <a:t>This is only a THEORY of a potentially successful method.</a:t>
            </a:r>
          </a:p>
          <a:p>
            <a:pPr algn="l"/>
            <a:endParaRPr lang="en-US" sz="2000" dirty="0"/>
          </a:p>
          <a:p>
            <a:pPr algn="l"/>
            <a:r>
              <a:rPr lang="en-US" sz="2000" dirty="0"/>
              <a:t>The author is willing to deliver complete transparency of results and method, but retains the right to the same protection of computational formulas as some manufacturers maybe enjoy.</a:t>
            </a:r>
          </a:p>
          <a:p>
            <a:pPr algn="l"/>
            <a:endParaRPr lang="en-US" sz="2000" dirty="0"/>
          </a:p>
          <a:p>
            <a:pPr algn="l"/>
            <a:r>
              <a:rPr lang="en-US" sz="2000" dirty="0"/>
              <a:t>Any historical information is from actual NESCA / ACCA hard copy manuals.</a:t>
            </a:r>
          </a:p>
          <a:p>
            <a:pPr algn="l"/>
            <a:endParaRPr lang="en-US" sz="1800" dirty="0"/>
          </a:p>
        </p:txBody>
      </p:sp>
    </p:spTree>
    <p:extLst>
      <p:ext uri="{BB962C8B-B14F-4D97-AF65-F5344CB8AC3E}">
        <p14:creationId xmlns:p14="http://schemas.microsoft.com/office/powerpoint/2010/main" val="1263754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135" y="622000"/>
            <a:ext cx="8575729" cy="896112"/>
          </a:xfrm>
        </p:spPr>
        <p:txBody>
          <a:bodyPr>
            <a:normAutofit fontScale="90000"/>
          </a:bodyPr>
          <a:lstStyle/>
          <a:p>
            <a:r>
              <a:rPr lang="en-US" dirty="0"/>
              <a:t>How to collect latent faster!</a:t>
            </a:r>
          </a:p>
        </p:txBody>
      </p:sp>
      <p:sp>
        <p:nvSpPr>
          <p:cNvPr id="3" name="Content Placeholder 2"/>
          <p:cNvSpPr>
            <a:spLocks noGrp="1"/>
          </p:cNvSpPr>
          <p:nvPr>
            <p:ph idx="1"/>
          </p:nvPr>
        </p:nvSpPr>
        <p:spPr>
          <a:xfrm>
            <a:off x="238198" y="1905000"/>
            <a:ext cx="3962400" cy="4389120"/>
          </a:xfrm>
        </p:spPr>
        <p:txBody>
          <a:bodyPr/>
          <a:lstStyle/>
          <a:p>
            <a:r>
              <a:rPr lang="en-US" dirty="0"/>
              <a:t>With very low airflows, you will remove a lot of water, but this only works up to a certain magic point!</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6271" r="26610"/>
          <a:stretch/>
        </p:blipFill>
        <p:spPr>
          <a:xfrm>
            <a:off x="4200598" y="1905000"/>
            <a:ext cx="4832331" cy="4796790"/>
          </a:xfrm>
          <a:prstGeom prst="rect">
            <a:avLst/>
          </a:prstGeom>
        </p:spPr>
      </p:pic>
    </p:spTree>
    <p:extLst>
      <p:ext uri="{BB962C8B-B14F-4D97-AF65-F5344CB8AC3E}">
        <p14:creationId xmlns:p14="http://schemas.microsoft.com/office/powerpoint/2010/main" val="3357217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Equipment abilities</a:t>
            </a:r>
          </a:p>
        </p:txBody>
      </p:sp>
      <p:sp>
        <p:nvSpPr>
          <p:cNvPr id="3" name="Content Placeholder 2"/>
          <p:cNvSpPr>
            <a:spLocks noGrp="1"/>
          </p:cNvSpPr>
          <p:nvPr>
            <p:ph idx="1"/>
          </p:nvPr>
        </p:nvSpPr>
        <p:spPr>
          <a:xfrm>
            <a:off x="533400" y="1447800"/>
            <a:ext cx="8229600" cy="1600200"/>
          </a:xfrm>
        </p:spPr>
        <p:txBody>
          <a:bodyPr>
            <a:normAutofit lnSpcReduction="10000"/>
          </a:bodyPr>
          <a:lstStyle/>
          <a:p>
            <a:r>
              <a:rPr lang="en-US" dirty="0"/>
              <a:t>No manufacturer is going to make seven versions of each model to handle the zones.</a:t>
            </a:r>
          </a:p>
          <a:p>
            <a:endParaRPr lang="en-US" dirty="0"/>
          </a:p>
          <a:p>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2136" y="3048000"/>
            <a:ext cx="6042817" cy="3660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87081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838200"/>
            <a:ext cx="8839200" cy="896112"/>
          </a:xfrm>
        </p:spPr>
        <p:txBody>
          <a:bodyPr>
            <a:noAutofit/>
          </a:bodyPr>
          <a:lstStyle/>
          <a:p>
            <a:pPr algn="ctr"/>
            <a:r>
              <a:rPr lang="en-US" sz="3600" dirty="0"/>
              <a:t>Variations really go beyond the 7 zones thing though</a:t>
            </a:r>
          </a:p>
        </p:txBody>
      </p:sp>
      <p:sp>
        <p:nvSpPr>
          <p:cNvPr id="3" name="Content Placeholder 2"/>
          <p:cNvSpPr>
            <a:spLocks noGrp="1"/>
          </p:cNvSpPr>
          <p:nvPr>
            <p:ph idx="1"/>
          </p:nvPr>
        </p:nvSpPr>
        <p:spPr>
          <a:xfrm>
            <a:off x="457200" y="1935480"/>
            <a:ext cx="8229600" cy="4846320"/>
          </a:xfrm>
        </p:spPr>
        <p:txBody>
          <a:bodyPr>
            <a:normAutofit fontScale="70000" lnSpcReduction="20000"/>
          </a:bodyPr>
          <a:lstStyle/>
          <a:p>
            <a:r>
              <a:rPr lang="en-US" dirty="0"/>
              <a:t>So we have to figure how equipment will be affected by ANY outdoor / indoor climates, and choose / adjust what is available.</a:t>
            </a:r>
          </a:p>
          <a:p>
            <a:endParaRPr lang="en-US" dirty="0"/>
          </a:p>
          <a:p>
            <a:r>
              <a:rPr lang="en-US" dirty="0"/>
              <a:t>It’s very predictable though, the laws of science affect anyone’s HVAC equipment almost the same.</a:t>
            </a:r>
          </a:p>
          <a:p>
            <a:endParaRPr lang="en-US" dirty="0"/>
          </a:p>
          <a:p>
            <a:r>
              <a:rPr lang="en-US" dirty="0"/>
              <a:t>So the effect of variation could be CLOSELY predicted.</a:t>
            </a:r>
          </a:p>
          <a:p>
            <a:endParaRPr lang="en-US" dirty="0"/>
          </a:p>
          <a:p>
            <a:r>
              <a:rPr lang="en-US" dirty="0"/>
              <a:t>AND MUCH CLOSER THAN THE SWAGS (scientific wild-as* guesses) MADE SO FAR! </a:t>
            </a:r>
          </a:p>
        </p:txBody>
      </p:sp>
    </p:spTree>
    <p:extLst>
      <p:ext uri="{BB962C8B-B14F-4D97-AF65-F5344CB8AC3E}">
        <p14:creationId xmlns:p14="http://schemas.microsoft.com/office/powerpoint/2010/main" val="27289297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0"/>
            <a:ext cx="8229600" cy="896112"/>
          </a:xfrm>
        </p:spPr>
        <p:txBody>
          <a:bodyPr>
            <a:normAutofit fontScale="90000"/>
          </a:bodyPr>
          <a:lstStyle/>
          <a:p>
            <a:r>
              <a:rPr lang="en-US" dirty="0"/>
              <a:t>So, to be useful the “S” method should be able to:</a:t>
            </a:r>
          </a:p>
        </p:txBody>
      </p:sp>
      <p:sp>
        <p:nvSpPr>
          <p:cNvPr id="3" name="Content Placeholder 2"/>
          <p:cNvSpPr>
            <a:spLocks noGrp="1"/>
          </p:cNvSpPr>
          <p:nvPr>
            <p:ph idx="1"/>
          </p:nvPr>
        </p:nvSpPr>
        <p:spPr>
          <a:xfrm>
            <a:off x="457200" y="2455025"/>
            <a:ext cx="8229600" cy="4389120"/>
          </a:xfrm>
        </p:spPr>
        <p:txBody>
          <a:bodyPr>
            <a:normAutofit fontScale="85000" lnSpcReduction="10000"/>
          </a:bodyPr>
          <a:lstStyle/>
          <a:p>
            <a:r>
              <a:rPr lang="en-US" altLang="en-US" dirty="0"/>
              <a:t>1. State what the house needs.</a:t>
            </a:r>
          </a:p>
          <a:p>
            <a:r>
              <a:rPr lang="en-US" altLang="en-US" dirty="0"/>
              <a:t>2. State what a particular unit can do at AHRI test conditions.</a:t>
            </a:r>
          </a:p>
          <a:p>
            <a:r>
              <a:rPr lang="en-US" altLang="en-US" dirty="0"/>
              <a:t>3. Prove the ability to interpolate what that unit can do at your conditions.</a:t>
            </a:r>
          </a:p>
          <a:p>
            <a:r>
              <a:rPr lang="en-US" altLang="en-US" b="1" dirty="0"/>
              <a:t>4. Declare whether the unit is over or undersized for your house per standard industry guidelines.</a:t>
            </a:r>
          </a:p>
          <a:p>
            <a:endParaRPr lang="en-US" dirty="0"/>
          </a:p>
        </p:txBody>
      </p:sp>
    </p:spTree>
    <p:extLst>
      <p:ext uri="{BB962C8B-B14F-4D97-AF65-F5344CB8AC3E}">
        <p14:creationId xmlns:p14="http://schemas.microsoft.com/office/powerpoint/2010/main" val="24791778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90800"/>
            <a:ext cx="8077200" cy="3703320"/>
          </a:xfrm>
        </p:spPr>
        <p:txBody>
          <a:bodyPr>
            <a:normAutofit/>
          </a:bodyPr>
          <a:lstStyle/>
          <a:p>
            <a:r>
              <a:rPr lang="en-US" altLang="en-US" dirty="0"/>
              <a:t>It’s very complex and time consuming, </a:t>
            </a:r>
            <a:br>
              <a:rPr lang="en-US" altLang="en-US" dirty="0"/>
            </a:br>
            <a:r>
              <a:rPr lang="en-US" altLang="en-US" dirty="0"/>
              <a:t>even with Elite Rhvac’s tool.</a:t>
            </a:r>
          </a:p>
          <a:p>
            <a:r>
              <a:rPr lang="en-US" altLang="en-US" dirty="0"/>
              <a:t>It requires </a:t>
            </a:r>
            <a:r>
              <a:rPr lang="en-US" altLang="en-US" b="1" dirty="0"/>
              <a:t>expanded data</a:t>
            </a:r>
            <a:r>
              <a:rPr lang="en-US" altLang="en-US" dirty="0"/>
              <a:t>….. And a spreadsheet, Get ready!</a:t>
            </a:r>
          </a:p>
          <a:p>
            <a:endParaRPr lang="en-US" dirty="0"/>
          </a:p>
        </p:txBody>
      </p:sp>
      <p:sp>
        <p:nvSpPr>
          <p:cNvPr id="4" name="Title 1"/>
          <p:cNvSpPr txBox="1">
            <a:spLocks/>
          </p:cNvSpPr>
          <p:nvPr/>
        </p:nvSpPr>
        <p:spPr>
          <a:xfrm>
            <a:off x="228600" y="304800"/>
            <a:ext cx="8610600" cy="1219200"/>
          </a:xfrm>
          <a:prstGeom prst="rect">
            <a:avLst/>
          </a:prstGeom>
        </p:spPr>
        <p:txBody>
          <a:bodyPr vert="horz" lIns="0" rIns="0" bIns="0" anchor="b">
            <a:normAutofit/>
          </a:bodyPr>
          <a:lstStyle>
            <a:lvl1pPr algn="l" rtl="0" eaLnBrk="1" latinLnBrk="0" hangingPunct="1">
              <a:spcBef>
                <a:spcPct val="0"/>
              </a:spcBef>
              <a:buNone/>
              <a:defRPr kumimoji="0" sz="5400" b="1" kern="1200" spc="300">
                <a:ln>
                  <a:noFill/>
                </a:ln>
                <a:solidFill>
                  <a:srgbClr val="000099"/>
                </a:solidFill>
                <a:effectLst/>
                <a:latin typeface="+mj-lt"/>
                <a:ea typeface="+mj-ea"/>
                <a:cs typeface="+mj-cs"/>
              </a:defRPr>
            </a:lvl1pPr>
          </a:lstStyle>
          <a:p>
            <a:pPr>
              <a:defRPr/>
            </a:pPr>
            <a:r>
              <a:rPr lang="en-US" dirty="0" smtClean="0"/>
              <a:t>Manual S – ACCA method</a:t>
            </a:r>
            <a:endParaRPr lang="en-US" dirty="0"/>
          </a:p>
        </p:txBody>
      </p:sp>
    </p:spTree>
    <p:extLst>
      <p:ext uri="{BB962C8B-B14F-4D97-AF65-F5344CB8AC3E}">
        <p14:creationId xmlns:p14="http://schemas.microsoft.com/office/powerpoint/2010/main" val="13256537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p:cNvGraphicFramePr>
          <p:nvPr>
            <p:extLst>
              <p:ext uri="{D42A27DB-BD31-4B8C-83A1-F6EECF244321}">
                <p14:modId xmlns:p14="http://schemas.microsoft.com/office/powerpoint/2010/main" val="3241371271"/>
              </p:ext>
            </p:extLst>
          </p:nvPr>
        </p:nvGraphicFramePr>
        <p:xfrm>
          <a:off x="228600" y="1371600"/>
          <a:ext cx="8686800" cy="7604760"/>
        </p:xfrm>
        <a:graphic>
          <a:graphicData uri="http://schemas.openxmlformats.org/presentationml/2006/ole">
            <mc:AlternateContent xmlns:mc="http://schemas.openxmlformats.org/markup-compatibility/2006">
              <mc:Choice xmlns:v="urn:schemas-microsoft-com:vml" Requires="v">
                <p:oleObj spid="_x0000_s8209" name="Worksheet" r:id="rId4" imgW="6619860" imgH="11439435" progId="Excel.Sheet.8">
                  <p:embed/>
                </p:oleObj>
              </mc:Choice>
              <mc:Fallback>
                <p:oleObj name="Worksheet" r:id="rId4" imgW="6619860" imgH="11439435" progId="Excel.Sheet.8">
                  <p:embed/>
                  <p:pic>
                    <p:nvPicPr>
                      <p:cNvPr id="0" name=""/>
                      <p:cNvPicPr preferRelativeResize="0"/>
                      <p:nvPr/>
                    </p:nvPicPr>
                    <p:blipFill>
                      <a:blip r:embed="rId5"/>
                      <a:stretch>
                        <a:fillRect/>
                      </a:stretch>
                    </p:blipFill>
                    <p:spPr>
                      <a:xfrm>
                        <a:off x="228600" y="1371600"/>
                        <a:ext cx="8686800" cy="7604760"/>
                      </a:xfrm>
                      <a:prstGeom prst="rect">
                        <a:avLst/>
                      </a:prstGeom>
                    </p:spPr>
                  </p:pic>
                </p:oleObj>
              </mc:Fallback>
            </mc:AlternateContent>
          </a:graphicData>
        </a:graphic>
      </p:graphicFrame>
      <p:sp>
        <p:nvSpPr>
          <p:cNvPr id="7" name="Title 1"/>
          <p:cNvSpPr>
            <a:spLocks noGrp="1"/>
          </p:cNvSpPr>
          <p:nvPr>
            <p:ph type="title"/>
          </p:nvPr>
        </p:nvSpPr>
        <p:spPr>
          <a:xfrm>
            <a:off x="457200" y="0"/>
            <a:ext cx="8229600" cy="1371600"/>
          </a:xfrm>
        </p:spPr>
        <p:txBody>
          <a:bodyPr>
            <a:noAutofit/>
          </a:bodyPr>
          <a:lstStyle/>
          <a:p>
            <a:r>
              <a:rPr lang="en-US" sz="3200" dirty="0" smtClean="0"/>
              <a:t>Numbers for Every orange cell must be pulled from an expanded data chart. Go find another chart if size isn’t good</a:t>
            </a:r>
            <a:endParaRPr lang="en-US" sz="3200" dirty="0"/>
          </a:p>
        </p:txBody>
      </p:sp>
    </p:spTree>
    <p:extLst>
      <p:ext uri="{BB962C8B-B14F-4D97-AF65-F5344CB8AC3E}">
        <p14:creationId xmlns:p14="http://schemas.microsoft.com/office/powerpoint/2010/main" val="4884300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Harvesting Numbers</a:t>
            </a:r>
          </a:p>
        </p:txBody>
      </p:sp>
      <p:sp>
        <p:nvSpPr>
          <p:cNvPr id="3" name="Content Placeholder 2"/>
          <p:cNvSpPr>
            <a:spLocks noGrp="1"/>
          </p:cNvSpPr>
          <p:nvPr>
            <p:ph idx="1"/>
          </p:nvPr>
        </p:nvSpPr>
        <p:spPr>
          <a:xfrm>
            <a:off x="457200" y="1935480"/>
            <a:ext cx="8229600" cy="4236720"/>
          </a:xfrm>
        </p:spPr>
        <p:txBody>
          <a:bodyPr>
            <a:normAutofit fontScale="92500" lnSpcReduction="20000"/>
          </a:bodyPr>
          <a:lstStyle/>
          <a:p>
            <a:r>
              <a:rPr lang="en-US" dirty="0"/>
              <a:t>You’ll need </a:t>
            </a:r>
            <a:r>
              <a:rPr lang="en-US" dirty="0" smtClean="0"/>
              <a:t>a data chart like this next slide for that </a:t>
            </a:r>
            <a:r>
              <a:rPr lang="en-US" dirty="0"/>
              <a:t>treasure hunt of numbers:</a:t>
            </a:r>
          </a:p>
          <a:p>
            <a:endParaRPr lang="en-US" dirty="0" smtClean="0"/>
          </a:p>
          <a:p>
            <a:r>
              <a:rPr lang="en-US" dirty="0" smtClean="0"/>
              <a:t>(</a:t>
            </a:r>
            <a:r>
              <a:rPr lang="en-US" dirty="0"/>
              <a:t>2-stage Amana older </a:t>
            </a:r>
            <a:r>
              <a:rPr lang="en-US" dirty="0" smtClean="0"/>
              <a:t>sample 60-page booklet for one model size shown)</a:t>
            </a:r>
            <a:endParaRPr lang="en-US" dirty="0"/>
          </a:p>
          <a:p>
            <a:endParaRPr lang="en-US" dirty="0"/>
          </a:p>
          <a:p>
            <a:r>
              <a:rPr lang="en-US" dirty="0" smtClean="0"/>
              <a:t>assuming </a:t>
            </a:r>
            <a:r>
              <a:rPr lang="en-US" dirty="0"/>
              <a:t>you can </a:t>
            </a:r>
            <a:r>
              <a:rPr lang="en-US" dirty="0" smtClean="0"/>
              <a:t>get the chart!</a:t>
            </a:r>
            <a:endParaRPr lang="en-US" dirty="0"/>
          </a:p>
        </p:txBody>
      </p:sp>
    </p:spTree>
    <p:extLst>
      <p:ext uri="{BB962C8B-B14F-4D97-AF65-F5344CB8AC3E}">
        <p14:creationId xmlns:p14="http://schemas.microsoft.com/office/powerpoint/2010/main" val="41614588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29600" cy="896112"/>
          </a:xfrm>
        </p:spPr>
        <p:txBody>
          <a:bodyPr>
            <a:normAutofit fontScale="90000"/>
          </a:bodyPr>
          <a:lstStyle/>
          <a:p>
            <a:r>
              <a:rPr lang="en-US" dirty="0" smtClean="0"/>
              <a:t>Data for one model’s size:</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9144000"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60616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J-error, D-error, and….</a:t>
            </a:r>
          </a:p>
        </p:txBody>
      </p:sp>
      <p:sp>
        <p:nvSpPr>
          <p:cNvPr id="3" name="Content Placeholder 2"/>
          <p:cNvSpPr>
            <a:spLocks noGrp="1"/>
          </p:cNvSpPr>
          <p:nvPr>
            <p:ph idx="1"/>
          </p:nvPr>
        </p:nvSpPr>
        <p:spPr/>
        <p:txBody>
          <a:bodyPr>
            <a:normAutofit lnSpcReduction="10000"/>
          </a:bodyPr>
          <a:lstStyle/>
          <a:p>
            <a:r>
              <a:rPr lang="en-US" dirty="0"/>
              <a:t>DO WE REALLY NEED MORE ERROR?</a:t>
            </a:r>
          </a:p>
          <a:p>
            <a:r>
              <a:rPr lang="en-US" dirty="0"/>
              <a:t>The door to gaming abuse stays open and can now be  continued. It’s unlocked AND WIDE OPEN, in Manual S, because human error is exacerbated in the method.</a:t>
            </a:r>
          </a:p>
          <a:p>
            <a:endParaRPr lang="en-US" dirty="0"/>
          </a:p>
          <a:p>
            <a:endParaRPr lang="en-US" dirty="0"/>
          </a:p>
        </p:txBody>
      </p:sp>
    </p:spTree>
    <p:extLst>
      <p:ext uri="{BB962C8B-B14F-4D97-AF65-F5344CB8AC3E}">
        <p14:creationId xmlns:p14="http://schemas.microsoft.com/office/powerpoint/2010/main" val="9851610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1066800"/>
          </a:xfrm>
        </p:spPr>
        <p:txBody>
          <a:bodyPr>
            <a:normAutofit/>
          </a:bodyPr>
          <a:lstStyle/>
          <a:p>
            <a:pPr eaLnBrk="1" fontAlgn="auto" hangingPunct="1">
              <a:spcAft>
                <a:spcPts val="0"/>
              </a:spcAft>
              <a:defRPr/>
            </a:pPr>
            <a:r>
              <a:rPr lang="en-US" sz="3200" dirty="0"/>
              <a:t>How to get expanded data: Documented true story! (names withheld)</a:t>
            </a:r>
          </a:p>
        </p:txBody>
      </p:sp>
      <p:sp>
        <p:nvSpPr>
          <p:cNvPr id="3" name="Content Placeholder 2"/>
          <p:cNvSpPr>
            <a:spLocks noGrp="1"/>
          </p:cNvSpPr>
          <p:nvPr>
            <p:ph idx="1"/>
          </p:nvPr>
        </p:nvSpPr>
        <p:spPr>
          <a:xfrm>
            <a:off x="152400" y="1447800"/>
            <a:ext cx="8686800" cy="5334000"/>
          </a:xfrm>
        </p:spPr>
        <p:txBody>
          <a:bodyPr>
            <a:normAutofit lnSpcReduction="10000"/>
          </a:bodyPr>
          <a:lstStyle/>
          <a:p>
            <a:pPr marL="514350" indent="-514350" eaLnBrk="1" fontAlgn="auto" hangingPunct="1">
              <a:spcAft>
                <a:spcPts val="0"/>
              </a:spcAft>
              <a:buFont typeface="+mj-lt"/>
              <a:buAutoNum type="arabicPeriod"/>
              <a:defRPr/>
            </a:pPr>
            <a:r>
              <a:rPr lang="en-US" sz="2400" dirty="0"/>
              <a:t>In the Summer of ‘15, I requested data from a distributor that knew me (largest in the State for that brand). But they didn’t know what expanded data looked like. </a:t>
            </a:r>
          </a:p>
          <a:p>
            <a:pPr marL="514350" indent="-514350" eaLnBrk="1" fontAlgn="auto" hangingPunct="1">
              <a:spcAft>
                <a:spcPts val="0"/>
              </a:spcAft>
              <a:buFont typeface="+mj-lt"/>
              <a:buAutoNum type="arabicPeriod"/>
              <a:defRPr/>
            </a:pPr>
            <a:r>
              <a:rPr lang="en-US" sz="2400" dirty="0"/>
              <a:t>After 2 days, sent me an AHRI sheet! I sent then a sample of another brand’s data.</a:t>
            </a:r>
          </a:p>
          <a:p>
            <a:pPr marL="514350" indent="-514350" eaLnBrk="1" fontAlgn="auto" hangingPunct="1">
              <a:spcAft>
                <a:spcPts val="0"/>
              </a:spcAft>
              <a:buFont typeface="+mj-lt"/>
              <a:buAutoNum type="arabicPeriod"/>
              <a:defRPr/>
            </a:pPr>
            <a:r>
              <a:rPr lang="en-US" sz="2400" dirty="0"/>
              <a:t>After the 3</a:t>
            </a:r>
            <a:r>
              <a:rPr lang="en-US" sz="2400" baseline="30000" dirty="0"/>
              <a:t>rd</a:t>
            </a:r>
            <a:r>
              <a:rPr lang="en-US" sz="2400" dirty="0"/>
              <a:t> day, their sales manager sends me another AHRI rating sheet! </a:t>
            </a:r>
          </a:p>
          <a:p>
            <a:pPr marL="514350" indent="-514350" eaLnBrk="1" fontAlgn="auto" hangingPunct="1">
              <a:spcAft>
                <a:spcPts val="0"/>
              </a:spcAft>
              <a:buFont typeface="+mj-lt"/>
              <a:buAutoNum type="arabicPeriod"/>
              <a:defRPr/>
            </a:pPr>
            <a:r>
              <a:rPr lang="en-US" sz="2400" dirty="0"/>
              <a:t>On the 4</a:t>
            </a:r>
            <a:r>
              <a:rPr lang="en-US" sz="2400" baseline="30000" dirty="0"/>
              <a:t>th</a:t>
            </a:r>
            <a:r>
              <a:rPr lang="en-US" sz="2400" dirty="0"/>
              <a:t> day, their technical rep. asked me to come show THEM on their computer how to find what it is! I wasn’t going to do that!</a:t>
            </a:r>
          </a:p>
          <a:p>
            <a:pPr marL="514350" indent="-514350" eaLnBrk="1" fontAlgn="auto" hangingPunct="1">
              <a:spcAft>
                <a:spcPts val="0"/>
              </a:spcAft>
              <a:buFont typeface="+mj-lt"/>
              <a:buAutoNum type="arabicPeriod"/>
              <a:defRPr/>
            </a:pPr>
            <a:r>
              <a:rPr lang="en-US" sz="2400" dirty="0"/>
              <a:t>At 5pm of 4</a:t>
            </a:r>
            <a:r>
              <a:rPr lang="en-US" sz="2400" baseline="30000" dirty="0"/>
              <a:t>th</a:t>
            </a:r>
            <a:r>
              <a:rPr lang="en-US" sz="2400" dirty="0"/>
              <a:t> day, their corporate office figures out how to isolate the data I need, and they send it to me direct.</a:t>
            </a:r>
          </a:p>
        </p:txBody>
      </p:sp>
    </p:spTree>
    <p:extLst>
      <p:ext uri="{BB962C8B-B14F-4D97-AF65-F5344CB8AC3E}">
        <p14:creationId xmlns:p14="http://schemas.microsoft.com/office/powerpoint/2010/main" val="2092802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28573" y="850232"/>
            <a:ext cx="7365474" cy="5668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62000" y="15511"/>
            <a:ext cx="8382000" cy="400110"/>
          </a:xfrm>
          <a:prstGeom prst="rect">
            <a:avLst/>
          </a:prstGeom>
          <a:noFill/>
        </p:spPr>
        <p:txBody>
          <a:bodyPr wrap="square" rtlCol="0">
            <a:spAutoFit/>
          </a:bodyPr>
          <a:lstStyle/>
          <a:p>
            <a:r>
              <a:rPr lang="en-US" sz="2000" b="1" dirty="0"/>
              <a:t>Pre-1966, HVAC designs were custom made to ASHRAE standards</a:t>
            </a:r>
          </a:p>
        </p:txBody>
      </p:sp>
    </p:spTree>
    <p:extLst>
      <p:ext uri="{BB962C8B-B14F-4D97-AF65-F5344CB8AC3E}">
        <p14:creationId xmlns:p14="http://schemas.microsoft.com/office/powerpoint/2010/main" val="39327497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fontScale="90000"/>
          </a:bodyPr>
          <a:lstStyle/>
          <a:p>
            <a:pPr eaLnBrk="1" fontAlgn="auto" hangingPunct="1">
              <a:spcAft>
                <a:spcPts val="0"/>
              </a:spcAft>
              <a:defRPr/>
            </a:pPr>
            <a:r>
              <a:rPr lang="en-US" dirty="0"/>
              <a:t>Equipment Selection</a:t>
            </a:r>
          </a:p>
        </p:txBody>
      </p:sp>
      <p:sp>
        <p:nvSpPr>
          <p:cNvPr id="45059" name="Content Placeholder 2"/>
          <p:cNvSpPr>
            <a:spLocks noGrp="1"/>
          </p:cNvSpPr>
          <p:nvPr>
            <p:ph idx="1"/>
          </p:nvPr>
        </p:nvSpPr>
        <p:spPr>
          <a:xfrm>
            <a:off x="152400" y="762000"/>
            <a:ext cx="8763000" cy="1981200"/>
          </a:xfrm>
        </p:spPr>
        <p:txBody>
          <a:bodyPr>
            <a:normAutofit fontScale="92500" lnSpcReduction="10000"/>
          </a:bodyPr>
          <a:lstStyle/>
          <a:p>
            <a:pPr eaLnBrk="1" hangingPunct="1">
              <a:lnSpc>
                <a:spcPct val="90000"/>
              </a:lnSpc>
            </a:pPr>
            <a:r>
              <a:rPr lang="en-US" altLang="en-US" sz="2400" dirty="0"/>
              <a:t>Wrightsoft was generating expanded data, with each brand’s “measured data”.</a:t>
            </a:r>
          </a:p>
          <a:p>
            <a:pPr eaLnBrk="1" hangingPunct="1">
              <a:lnSpc>
                <a:spcPct val="90000"/>
              </a:lnSpc>
            </a:pPr>
            <a:endParaRPr lang="en-US" altLang="en-US" sz="2400" dirty="0"/>
          </a:p>
          <a:p>
            <a:pPr eaLnBrk="1" hangingPunct="1">
              <a:lnSpc>
                <a:spcPct val="90000"/>
              </a:lnSpc>
            </a:pPr>
            <a:r>
              <a:rPr lang="en-US" altLang="en-US" sz="2400" dirty="0"/>
              <a:t>Good effort, but expanded data was only for the brand of purchased version,</a:t>
            </a:r>
          </a:p>
          <a:p>
            <a:pPr eaLnBrk="1" hangingPunct="1">
              <a:lnSpc>
                <a:spcPct val="90000"/>
              </a:lnSpc>
            </a:pPr>
            <a:r>
              <a:rPr lang="en-US" altLang="en-US" sz="2400" dirty="0"/>
              <a:t>and needed training beyond ACCA to use it.</a:t>
            </a:r>
          </a:p>
        </p:txBody>
      </p:sp>
      <p:grpSp>
        <p:nvGrpSpPr>
          <p:cNvPr id="4" name="Group 3"/>
          <p:cNvGrpSpPr/>
          <p:nvPr/>
        </p:nvGrpSpPr>
        <p:grpSpPr>
          <a:xfrm>
            <a:off x="127215" y="2743200"/>
            <a:ext cx="8915400" cy="3733800"/>
            <a:chOff x="211810" y="2362200"/>
            <a:chExt cx="8915400" cy="3733800"/>
          </a:xfrm>
        </p:grpSpPr>
        <p:pic>
          <p:nvPicPr>
            <p:cNvPr id="4506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810" y="2362200"/>
              <a:ext cx="8915400"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304800" y="3124200"/>
              <a:ext cx="3810000" cy="11049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6" name="Oval 5"/>
            <p:cNvSpPr/>
            <p:nvPr/>
          </p:nvSpPr>
          <p:spPr>
            <a:xfrm>
              <a:off x="7391400" y="3657600"/>
              <a:ext cx="160020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grpSp>
    </p:spTree>
    <p:extLst>
      <p:ext uri="{BB962C8B-B14F-4D97-AF65-F5344CB8AC3E}">
        <p14:creationId xmlns:p14="http://schemas.microsoft.com/office/powerpoint/2010/main" val="19821714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700" y="228601"/>
            <a:ext cx="8810599" cy="762000"/>
          </a:xfrm>
        </p:spPr>
        <p:txBody>
          <a:bodyPr>
            <a:noAutofit/>
          </a:bodyPr>
          <a:lstStyle/>
          <a:p>
            <a:pPr>
              <a:defRPr/>
            </a:pPr>
            <a:r>
              <a:rPr lang="en-US" sz="2400" dirty="0" smtClean="0"/>
              <a:t>There’s a new </a:t>
            </a:r>
            <a:r>
              <a:rPr lang="en-US" sz="2400" dirty="0"/>
              <a:t>tool, </a:t>
            </a:r>
            <a:r>
              <a:rPr lang="en-US" sz="2400" dirty="0" smtClean="0"/>
              <a:t>but is </a:t>
            </a:r>
            <a:r>
              <a:rPr lang="en-US" sz="2400" dirty="0"/>
              <a:t>this from the PDF </a:t>
            </a:r>
            <a:r>
              <a:rPr lang="en-US" sz="2400" dirty="0" smtClean="0"/>
              <a:t>data?</a:t>
            </a:r>
            <a:br>
              <a:rPr lang="en-US" sz="2400" dirty="0" smtClean="0"/>
            </a:br>
            <a:r>
              <a:rPr lang="en-US" sz="2400" dirty="0" smtClean="0"/>
              <a:t>(5 </a:t>
            </a:r>
            <a:r>
              <a:rPr lang="en-US" sz="2400" dirty="0"/>
              <a:t>ton </a:t>
            </a:r>
            <a:r>
              <a:rPr lang="en-US" sz="2400" dirty="0" smtClean="0"/>
              <a:t>sample shown)</a:t>
            </a:r>
            <a:endParaRPr lang="en-US" sz="2400" dirty="0"/>
          </a:p>
        </p:txBody>
      </p:sp>
      <p:pic>
        <p:nvPicPr>
          <p:cNvPr id="47107"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4450" y="1143000"/>
            <a:ext cx="9099550" cy="4876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sp>
        <p:nvSpPr>
          <p:cNvPr id="5" name="Right Arrow 4"/>
          <p:cNvSpPr/>
          <p:nvPr/>
        </p:nvSpPr>
        <p:spPr>
          <a:xfrm rot="5400000">
            <a:off x="6227763" y="3651250"/>
            <a:ext cx="285750" cy="365125"/>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cxnSp>
        <p:nvCxnSpPr>
          <p:cNvPr id="9" name="Straight Arrow Connector 8"/>
          <p:cNvCxnSpPr/>
          <p:nvPr/>
        </p:nvCxnSpPr>
        <p:spPr>
          <a:xfrm>
            <a:off x="6553200" y="4114800"/>
            <a:ext cx="3810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838200" y="3833813"/>
            <a:ext cx="1447800" cy="604837"/>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12" name="Oval 11"/>
          <p:cNvSpPr/>
          <p:nvPr/>
        </p:nvSpPr>
        <p:spPr>
          <a:xfrm>
            <a:off x="7315200" y="1371600"/>
            <a:ext cx="1447800" cy="60325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11" name="Title 1"/>
          <p:cNvSpPr txBox="1">
            <a:spLocks/>
          </p:cNvSpPr>
          <p:nvPr/>
        </p:nvSpPr>
        <p:spPr>
          <a:xfrm>
            <a:off x="304800" y="6112790"/>
            <a:ext cx="8658199" cy="592810"/>
          </a:xfrm>
          <a:prstGeom prst="rect">
            <a:avLst/>
          </a:prstGeom>
        </p:spPr>
        <p:txBody>
          <a:bodyPr vert="horz" lIns="0" rIns="0" bIns="0" anchor="b">
            <a:normAutofit fontScale="77500" lnSpcReduction="20000"/>
          </a:bodyPr>
          <a:lstStyle>
            <a:lvl1pPr algn="l" rtl="0" eaLnBrk="1" latinLnBrk="0" hangingPunct="1">
              <a:spcBef>
                <a:spcPct val="0"/>
              </a:spcBef>
              <a:buNone/>
              <a:defRPr kumimoji="0" sz="5400" b="1" kern="1200" spc="300">
                <a:ln>
                  <a:noFill/>
                </a:ln>
                <a:solidFill>
                  <a:srgbClr val="000099"/>
                </a:solidFill>
                <a:effectLst/>
                <a:latin typeface="+mj-lt"/>
                <a:ea typeface="+mj-ea"/>
                <a:cs typeface="+mj-cs"/>
              </a:defRPr>
            </a:lvl1pPr>
          </a:lstStyle>
          <a:p>
            <a:pPr>
              <a:defRPr/>
            </a:pPr>
            <a:endParaRPr lang="en-US" dirty="0"/>
          </a:p>
        </p:txBody>
      </p:sp>
      <p:sp>
        <p:nvSpPr>
          <p:cNvPr id="3" name="TextBox 2">
            <a:extLst>
              <a:ext uri="{FF2B5EF4-FFF2-40B4-BE49-F238E27FC236}">
                <a16:creationId xmlns="" xmlns:a16="http://schemas.microsoft.com/office/drawing/2014/main" id="{2521BB98-2D2F-436F-97A8-6B2A0162492B}"/>
              </a:ext>
            </a:extLst>
          </p:cNvPr>
          <p:cNvSpPr txBox="1"/>
          <p:nvPr/>
        </p:nvSpPr>
        <p:spPr>
          <a:xfrm>
            <a:off x="2286000" y="6324600"/>
            <a:ext cx="5867400" cy="461665"/>
          </a:xfrm>
          <a:prstGeom prst="rect">
            <a:avLst/>
          </a:prstGeom>
          <a:noFill/>
        </p:spPr>
        <p:txBody>
          <a:bodyPr wrap="square" rtlCol="0">
            <a:spAutoFit/>
          </a:bodyPr>
          <a:lstStyle/>
          <a:p>
            <a:r>
              <a:rPr lang="en-US" sz="2400" b="1" dirty="0"/>
              <a:t>(Sample older model Amana Printout)</a:t>
            </a:r>
          </a:p>
        </p:txBody>
      </p:sp>
    </p:spTree>
    <p:extLst>
      <p:ext uri="{BB962C8B-B14F-4D97-AF65-F5344CB8AC3E}">
        <p14:creationId xmlns:p14="http://schemas.microsoft.com/office/powerpoint/2010/main" val="20574145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11" y="1457566"/>
            <a:ext cx="8991599" cy="2097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228600"/>
            <a:ext cx="8229600" cy="1364372"/>
          </a:xfrm>
        </p:spPr>
        <p:txBody>
          <a:bodyPr>
            <a:noAutofit/>
          </a:bodyPr>
          <a:lstStyle/>
          <a:p>
            <a:r>
              <a:rPr lang="en-US" sz="2400" dirty="0"/>
              <a:t>Another sample unit, Apples to Apples: PDF PRINTOUT vs. the ONLINE TOOL.</a:t>
            </a:r>
            <a:br>
              <a:rPr lang="en-US" sz="2400" dirty="0"/>
            </a:br>
            <a:r>
              <a:rPr lang="en-US" sz="2400" dirty="0"/>
              <a:t>Goodman GSX160361F / CAPF4860 + TXV, @ 75f INDOOR, 63 wb, 95 OD, 1200CFM</a:t>
            </a:r>
          </a:p>
        </p:txBody>
      </p:sp>
      <p:pic>
        <p:nvPicPr>
          <p:cNvPr id="4098"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057400" y="3810000"/>
            <a:ext cx="3438525" cy="2896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042401" y="4343400"/>
            <a:ext cx="2438400" cy="2308324"/>
          </a:xfrm>
          <a:prstGeom prst="rect">
            <a:avLst/>
          </a:prstGeom>
          <a:noFill/>
        </p:spPr>
        <p:txBody>
          <a:bodyPr wrap="square" rtlCol="0">
            <a:spAutoFit/>
          </a:bodyPr>
          <a:lstStyle/>
          <a:p>
            <a:r>
              <a:rPr lang="en-US" sz="2400" dirty="0"/>
              <a:t>But which Total BTU at 75 deg. is correct?</a:t>
            </a:r>
          </a:p>
          <a:p>
            <a:r>
              <a:rPr lang="en-US" sz="2400" dirty="0"/>
              <a:t>A 4% error difference. SHR has 2% error.</a:t>
            </a:r>
          </a:p>
        </p:txBody>
      </p:sp>
      <p:cxnSp>
        <p:nvCxnSpPr>
          <p:cNvPr id="6" name="Straight Arrow Connector 5"/>
          <p:cNvCxnSpPr/>
          <p:nvPr/>
        </p:nvCxnSpPr>
        <p:spPr>
          <a:xfrm flipH="1" flipV="1">
            <a:off x="3628292" y="4267200"/>
            <a:ext cx="2286000" cy="134832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7818688" y="3429000"/>
            <a:ext cx="715712" cy="838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09600" y="5292358"/>
            <a:ext cx="1485900" cy="646331"/>
          </a:xfrm>
          <a:prstGeom prst="rect">
            <a:avLst/>
          </a:prstGeom>
          <a:noFill/>
        </p:spPr>
        <p:txBody>
          <a:bodyPr wrap="square" rtlCol="0">
            <a:spAutoFit/>
          </a:bodyPr>
          <a:lstStyle/>
          <a:p>
            <a:r>
              <a:rPr lang="en-US" b="1" dirty="0"/>
              <a:t>PRINTED PDF DATA</a:t>
            </a:r>
          </a:p>
        </p:txBody>
      </p:sp>
      <p:sp>
        <p:nvSpPr>
          <p:cNvPr id="17" name="TextBox 16"/>
          <p:cNvSpPr txBox="1"/>
          <p:nvPr/>
        </p:nvSpPr>
        <p:spPr>
          <a:xfrm>
            <a:off x="3836260" y="1981200"/>
            <a:ext cx="2259739" cy="369332"/>
          </a:xfrm>
          <a:prstGeom prst="rect">
            <a:avLst/>
          </a:prstGeom>
          <a:noFill/>
        </p:spPr>
        <p:txBody>
          <a:bodyPr wrap="square" rtlCol="0">
            <a:spAutoFit/>
          </a:bodyPr>
          <a:lstStyle/>
          <a:p>
            <a:r>
              <a:rPr lang="en-US" b="1" dirty="0"/>
              <a:t>ONLINE TOOL</a:t>
            </a:r>
          </a:p>
        </p:txBody>
      </p:sp>
      <p:sp>
        <p:nvSpPr>
          <p:cNvPr id="13" name="5-Point Star 12"/>
          <p:cNvSpPr/>
          <p:nvPr/>
        </p:nvSpPr>
        <p:spPr>
          <a:xfrm>
            <a:off x="6781800" y="3429000"/>
            <a:ext cx="228600" cy="228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6560303" y="2240774"/>
            <a:ext cx="1402597" cy="369332"/>
          </a:xfrm>
          <a:prstGeom prst="rect">
            <a:avLst/>
          </a:prstGeom>
          <a:noFill/>
        </p:spPr>
        <p:txBody>
          <a:bodyPr wrap="square" rtlCol="0">
            <a:spAutoFit/>
          </a:bodyPr>
          <a:lstStyle/>
          <a:p>
            <a:r>
              <a:rPr lang="en-US" b="1" dirty="0"/>
              <a:t> =.80 SHR</a:t>
            </a:r>
          </a:p>
        </p:txBody>
      </p:sp>
      <p:sp>
        <p:nvSpPr>
          <p:cNvPr id="22" name="TextBox 21"/>
          <p:cNvSpPr txBox="1"/>
          <p:nvPr/>
        </p:nvSpPr>
        <p:spPr>
          <a:xfrm>
            <a:off x="4349435" y="3354094"/>
            <a:ext cx="2122945" cy="338554"/>
          </a:xfrm>
          <a:prstGeom prst="rect">
            <a:avLst/>
          </a:prstGeom>
          <a:noFill/>
        </p:spPr>
        <p:txBody>
          <a:bodyPr wrap="square" rtlCol="0">
            <a:spAutoFit/>
          </a:bodyPr>
          <a:lstStyle/>
          <a:p>
            <a:r>
              <a:rPr lang="en-US" sz="1600" b="1" dirty="0">
                <a:solidFill>
                  <a:schemeClr val="tx2">
                    <a:lumMod val="75000"/>
                  </a:schemeClr>
                </a:solidFill>
              </a:rPr>
              <a:t>AHRI’S MATCHED</a:t>
            </a:r>
          </a:p>
        </p:txBody>
      </p:sp>
      <p:sp>
        <p:nvSpPr>
          <p:cNvPr id="15" name="TextBox 14"/>
          <p:cNvSpPr txBox="1"/>
          <p:nvPr/>
        </p:nvSpPr>
        <p:spPr>
          <a:xfrm>
            <a:off x="609600" y="4343400"/>
            <a:ext cx="1135897" cy="369332"/>
          </a:xfrm>
          <a:prstGeom prst="rect">
            <a:avLst/>
          </a:prstGeom>
          <a:noFill/>
        </p:spPr>
        <p:txBody>
          <a:bodyPr wrap="square" rtlCol="0">
            <a:spAutoFit/>
          </a:bodyPr>
          <a:lstStyle/>
          <a:p>
            <a:r>
              <a:rPr lang="en-US" b="1" dirty="0"/>
              <a:t>.82 SHR</a:t>
            </a:r>
          </a:p>
        </p:txBody>
      </p:sp>
      <p:cxnSp>
        <p:nvCxnSpPr>
          <p:cNvPr id="16" name="Straight Arrow Connector 15"/>
          <p:cNvCxnSpPr/>
          <p:nvPr/>
        </p:nvCxnSpPr>
        <p:spPr>
          <a:xfrm>
            <a:off x="1745497" y="4571820"/>
            <a:ext cx="1226303"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7818688" y="2408848"/>
            <a:ext cx="306576" cy="1659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59411" y="3657600"/>
            <a:ext cx="8779789" cy="76200"/>
          </a:xfrm>
          <a:prstGeom prst="line">
            <a:avLst/>
          </a:prstGeom>
          <a:ln w="38100">
            <a:solidFill>
              <a:schemeClr val="accent5">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6004300" y="4321790"/>
            <a:ext cx="2514601" cy="23299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37318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lstStyle/>
          <a:p>
            <a:pPr eaLnBrk="1" fontAlgn="auto" hangingPunct="1">
              <a:spcAft>
                <a:spcPts val="0"/>
              </a:spcAft>
              <a:defRPr/>
            </a:pPr>
            <a:r>
              <a:rPr lang="en-US" sz="4000" dirty="0"/>
              <a:t>How did Off-The-Charts happen?</a:t>
            </a:r>
          </a:p>
        </p:txBody>
      </p:sp>
      <p:sp>
        <p:nvSpPr>
          <p:cNvPr id="49155" name="Content Placeholder 2"/>
          <p:cNvSpPr>
            <a:spLocks noGrp="1"/>
          </p:cNvSpPr>
          <p:nvPr>
            <p:ph idx="1"/>
          </p:nvPr>
        </p:nvSpPr>
        <p:spPr>
          <a:xfrm>
            <a:off x="533400" y="1752600"/>
            <a:ext cx="8229600" cy="2971800"/>
          </a:xfrm>
        </p:spPr>
        <p:txBody>
          <a:bodyPr>
            <a:normAutofit/>
          </a:bodyPr>
          <a:lstStyle/>
          <a:p>
            <a:pPr eaLnBrk="1" hangingPunct="1"/>
            <a:r>
              <a:rPr lang="en-US" altLang="en-US" dirty="0"/>
              <a:t>I never heard of “Manual S” until I taught it.</a:t>
            </a:r>
          </a:p>
          <a:p>
            <a:pPr eaLnBrk="1" hangingPunct="1"/>
            <a:r>
              <a:rPr lang="en-US" altLang="en-US" dirty="0"/>
              <a:t>I used </a:t>
            </a:r>
            <a:r>
              <a:rPr lang="en-US" altLang="en-US" dirty="0" smtClean="0"/>
              <a:t>that </a:t>
            </a:r>
            <a:r>
              <a:rPr lang="en-US" altLang="en-US" dirty="0"/>
              <a:t>ACCA free online </a:t>
            </a:r>
            <a:r>
              <a:rPr lang="en-US" altLang="en-US" dirty="0" smtClean="0"/>
              <a:t>tool for the task.</a:t>
            </a:r>
            <a:endParaRPr lang="en-US" altLang="en-US" dirty="0"/>
          </a:p>
        </p:txBody>
      </p:sp>
      <p:sp>
        <p:nvSpPr>
          <p:cNvPr id="3" name="TextBox 2">
            <a:extLst>
              <a:ext uri="{FF2B5EF4-FFF2-40B4-BE49-F238E27FC236}">
                <a16:creationId xmlns="" xmlns:a16="http://schemas.microsoft.com/office/drawing/2014/main" id="{4EC7F8A2-F2BF-4292-ABB7-94D33E4BE3F6}"/>
              </a:ext>
            </a:extLst>
          </p:cNvPr>
          <p:cNvSpPr txBox="1"/>
          <p:nvPr/>
        </p:nvSpPr>
        <p:spPr>
          <a:xfrm>
            <a:off x="304800" y="4594067"/>
            <a:ext cx="6734908" cy="646331"/>
          </a:xfrm>
          <a:prstGeom prst="rect">
            <a:avLst/>
          </a:prstGeom>
          <a:noFill/>
        </p:spPr>
        <p:txBody>
          <a:bodyPr wrap="square" rtlCol="0">
            <a:spAutoFit/>
          </a:bodyPr>
          <a:lstStyle/>
          <a:p>
            <a:r>
              <a:rPr lang="en-US" sz="3200" dirty="0"/>
              <a:t>Did your </a:t>
            </a:r>
            <a:r>
              <a:rPr lang="en-US" sz="3600" dirty="0"/>
              <a:t>students</a:t>
            </a:r>
            <a:r>
              <a:rPr lang="en-US" sz="3200" dirty="0"/>
              <a:t> do this </a:t>
            </a:r>
            <a:r>
              <a:rPr lang="en-US" sz="3200" dirty="0" smtClean="0"/>
              <a:t>face too</a:t>
            </a:r>
            <a:r>
              <a:rPr lang="en-US" sz="3200" dirty="0"/>
              <a:t>?   </a:t>
            </a:r>
          </a:p>
        </p:txBody>
      </p:sp>
      <p:pic>
        <p:nvPicPr>
          <p:cNvPr id="5" name="Graphic 4" descr="Worried Face with No Fill">
            <a:extLst>
              <a:ext uri="{FF2B5EF4-FFF2-40B4-BE49-F238E27FC236}">
                <a16:creationId xmlns="" xmlns:a16="http://schemas.microsoft.com/office/drawing/2014/main" id="{26C3156F-051E-4C22-8C4B-03E6431393D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7039708" y="4419600"/>
            <a:ext cx="1371600" cy="1371600"/>
          </a:xfrm>
          <a:prstGeom prst="rect">
            <a:avLst/>
          </a:prstGeom>
        </p:spPr>
      </p:pic>
    </p:spTree>
    <p:extLst>
      <p:ext uri="{BB962C8B-B14F-4D97-AF65-F5344CB8AC3E}">
        <p14:creationId xmlns:p14="http://schemas.microsoft.com/office/powerpoint/2010/main" val="32441932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p:spPr>
        <p:txBody>
          <a:bodyPr>
            <a:normAutofit fontScale="90000"/>
          </a:bodyPr>
          <a:lstStyle/>
          <a:p>
            <a:pPr algn="ctr"/>
            <a:r>
              <a:rPr lang="en-US" sz="4000" dirty="0"/>
              <a:t>Corrupted data </a:t>
            </a:r>
            <a:r>
              <a:rPr lang="en-US" sz="4000" dirty="0" smtClean="0"/>
              <a:t>means </a:t>
            </a:r>
            <a:r>
              <a:rPr lang="en-US" sz="4000" dirty="0"/>
              <a:t>huge errors</a:t>
            </a:r>
          </a:p>
        </p:txBody>
      </p:sp>
      <p:sp>
        <p:nvSpPr>
          <p:cNvPr id="3" name="Content Placeholder 2"/>
          <p:cNvSpPr>
            <a:spLocks noGrp="1"/>
          </p:cNvSpPr>
          <p:nvPr>
            <p:ph idx="1"/>
          </p:nvPr>
        </p:nvSpPr>
        <p:spPr>
          <a:xfrm>
            <a:off x="0" y="533400"/>
            <a:ext cx="9034974" cy="1704535"/>
          </a:xfrm>
        </p:spPr>
        <p:txBody>
          <a:bodyPr>
            <a:noAutofit/>
          </a:bodyPr>
          <a:lstStyle/>
          <a:p>
            <a:r>
              <a:rPr lang="en-US" sz="2400" dirty="0"/>
              <a:t>But from THESE guys</a:t>
            </a:r>
            <a:r>
              <a:rPr lang="en-US" sz="2400" dirty="0" smtClean="0"/>
              <a:t>? (look at the sensible rating for 72 deg. W.B.  NO latent?)</a:t>
            </a:r>
          </a:p>
          <a:p>
            <a:r>
              <a:rPr lang="en-US" sz="2400" dirty="0" smtClean="0"/>
              <a:t>The EWB numbers ran the wrong way on the chart!</a:t>
            </a:r>
          </a:p>
          <a:p>
            <a:r>
              <a:rPr lang="en-US" sz="2400" dirty="0" smtClean="0"/>
              <a:t>When I reversed them, they all were spot-on.</a:t>
            </a:r>
            <a:endParaRPr lang="en-US" sz="2400" dirty="0"/>
          </a:p>
        </p:txBody>
      </p:sp>
      <p:grpSp>
        <p:nvGrpSpPr>
          <p:cNvPr id="16" name="Group 15"/>
          <p:cNvGrpSpPr/>
          <p:nvPr/>
        </p:nvGrpSpPr>
        <p:grpSpPr>
          <a:xfrm>
            <a:off x="76200" y="2237935"/>
            <a:ext cx="8958774" cy="4648200"/>
            <a:chOff x="0" y="1905000"/>
            <a:chExt cx="9067799" cy="4648200"/>
          </a:xfrm>
        </p:grpSpPr>
        <p:pic>
          <p:nvPicPr>
            <p:cNvPr id="6177" name="Picture 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00"/>
              <a:ext cx="9067799"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5" name="Group 14"/>
            <p:cNvGrpSpPr/>
            <p:nvPr/>
          </p:nvGrpSpPr>
          <p:grpSpPr>
            <a:xfrm>
              <a:off x="533400" y="3096064"/>
              <a:ext cx="6476999" cy="3390461"/>
              <a:chOff x="533400" y="3096064"/>
              <a:chExt cx="6476999" cy="3390461"/>
            </a:xfrm>
          </p:grpSpPr>
          <p:sp>
            <p:nvSpPr>
              <p:cNvPr id="6" name="Rectangle 5"/>
              <p:cNvSpPr/>
              <p:nvPr/>
            </p:nvSpPr>
            <p:spPr>
              <a:xfrm>
                <a:off x="4343400" y="4229100"/>
                <a:ext cx="1066800" cy="2667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4365674" y="5181600"/>
                <a:ext cx="1066800" cy="2667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533400" y="4248150"/>
                <a:ext cx="685800" cy="3143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84982" y="5181600"/>
                <a:ext cx="685800" cy="3143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4363329" y="6172200"/>
                <a:ext cx="1066800" cy="2667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582637" y="6172200"/>
                <a:ext cx="685800" cy="3143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3652910" y="3096064"/>
                <a:ext cx="3357489" cy="561535"/>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cxnSp>
        <p:nvCxnSpPr>
          <p:cNvPr id="18" name="Straight Arrow Connector 17"/>
          <p:cNvCxnSpPr/>
          <p:nvPr/>
        </p:nvCxnSpPr>
        <p:spPr>
          <a:xfrm>
            <a:off x="381000" y="1752600"/>
            <a:ext cx="560964" cy="2667000"/>
          </a:xfrm>
          <a:prstGeom prst="straightConnector1">
            <a:avLst/>
          </a:prstGeom>
          <a:ln w="38100">
            <a:solidFill>
              <a:schemeClr val="accent4">
                <a:lumMod val="75000"/>
              </a:schemeClr>
            </a:solidFill>
            <a:headEnd w="lg" len="med"/>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37449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066800"/>
            <a:ext cx="2209800" cy="3715512"/>
          </a:xfrm>
        </p:spPr>
        <p:txBody>
          <a:bodyPr>
            <a:noAutofit/>
          </a:bodyPr>
          <a:lstStyle/>
          <a:p>
            <a:r>
              <a:rPr lang="en-US" sz="2800" dirty="0" smtClean="0"/>
              <a:t>The new method creates the data with universal formulas internally, and gives you “Pass/Fail” results:</a:t>
            </a:r>
            <a:endParaRPr lang="en-US" sz="2800" dirty="0"/>
          </a:p>
        </p:txBody>
      </p:sp>
      <p:graphicFrame>
        <p:nvGraphicFramePr>
          <p:cNvPr id="4" name="Object 3"/>
          <p:cNvGraphicFramePr>
            <a:graphicFrameLocks noChangeAspect="1"/>
          </p:cNvGraphicFramePr>
          <p:nvPr>
            <p:extLst>
              <p:ext uri="{D42A27DB-BD31-4B8C-83A1-F6EECF244321}">
                <p14:modId xmlns:p14="http://schemas.microsoft.com/office/powerpoint/2010/main" val="3116446351"/>
              </p:ext>
            </p:extLst>
          </p:nvPr>
        </p:nvGraphicFramePr>
        <p:xfrm>
          <a:off x="2438400" y="0"/>
          <a:ext cx="6172200" cy="6903458"/>
        </p:xfrm>
        <a:graphic>
          <a:graphicData uri="http://schemas.openxmlformats.org/presentationml/2006/ole">
            <mc:AlternateContent xmlns:mc="http://schemas.openxmlformats.org/markup-compatibility/2006">
              <mc:Choice xmlns:v="urn:schemas-microsoft-com:vml" Requires="v">
                <p:oleObj spid="_x0000_s10252" name="Acrobat Document" r:id="rId3" imgW="5829300" imgH="7543800" progId="AcroExch.Document.7">
                  <p:embed/>
                </p:oleObj>
              </mc:Choice>
              <mc:Fallback>
                <p:oleObj name="Acrobat Document" r:id="rId3" imgW="5829300" imgH="7543800" progId="AcroExch.Document.7">
                  <p:embed/>
                  <p:pic>
                    <p:nvPicPr>
                      <p:cNvPr id="0" name=""/>
                      <p:cNvPicPr/>
                      <p:nvPr/>
                    </p:nvPicPr>
                    <p:blipFill>
                      <a:blip r:embed="rId4"/>
                      <a:stretch>
                        <a:fillRect/>
                      </a:stretch>
                    </p:blipFill>
                    <p:spPr>
                      <a:xfrm>
                        <a:off x="2438400" y="0"/>
                        <a:ext cx="6172200" cy="6903458"/>
                      </a:xfrm>
                      <a:prstGeom prst="rect">
                        <a:avLst/>
                      </a:prstGeom>
                    </p:spPr>
                  </p:pic>
                </p:oleObj>
              </mc:Fallback>
            </mc:AlternateContent>
          </a:graphicData>
        </a:graphic>
      </p:graphicFrame>
      <p:cxnSp>
        <p:nvCxnSpPr>
          <p:cNvPr id="7" name="Straight Arrow Connector 6"/>
          <p:cNvCxnSpPr/>
          <p:nvPr/>
        </p:nvCxnSpPr>
        <p:spPr>
          <a:xfrm>
            <a:off x="1752600" y="4612738"/>
            <a:ext cx="2209800" cy="340262"/>
          </a:xfrm>
          <a:prstGeom prst="straightConnector1">
            <a:avLst/>
          </a:prstGeom>
          <a:ln w="38100">
            <a:solidFill>
              <a:srgbClr val="FF0000"/>
            </a:solidFill>
            <a:headEnd w="lg" len="med"/>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30736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752600"/>
            <a:ext cx="8229600" cy="2267712"/>
          </a:xfrm>
        </p:spPr>
        <p:txBody>
          <a:bodyPr>
            <a:normAutofit fontScale="90000"/>
          </a:bodyPr>
          <a:lstStyle/>
          <a:p>
            <a:pPr eaLnBrk="1" fontAlgn="auto" hangingPunct="1">
              <a:spcAft>
                <a:spcPts val="0"/>
              </a:spcAft>
              <a:defRPr/>
            </a:pPr>
            <a:r>
              <a:rPr lang="en-US" dirty="0"/>
              <a:t>What the new method does: standardize the margin of error, </a:t>
            </a:r>
            <a:r>
              <a:rPr lang="en-US" dirty="0" smtClean="0"/>
              <a:t>just like </a:t>
            </a:r>
            <a:r>
              <a:rPr lang="en-US" dirty="0"/>
              <a:t>everything else in the design circle.</a:t>
            </a:r>
          </a:p>
        </p:txBody>
      </p:sp>
      <p:graphicFrame>
        <p:nvGraphicFramePr>
          <p:cNvPr id="3" name="Diagram 2"/>
          <p:cNvGraphicFramePr/>
          <p:nvPr>
            <p:extLst>
              <p:ext uri="{D42A27DB-BD31-4B8C-83A1-F6EECF244321}">
                <p14:modId xmlns:p14="http://schemas.microsoft.com/office/powerpoint/2010/main" val="3172581599"/>
              </p:ext>
            </p:extLst>
          </p:nvPr>
        </p:nvGraphicFramePr>
        <p:xfrm>
          <a:off x="2438400" y="5410200"/>
          <a:ext cx="4267200" cy="7694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621323" y="4514165"/>
            <a:ext cx="7924800" cy="646331"/>
          </a:xfrm>
          <a:prstGeom prst="rect">
            <a:avLst/>
          </a:prstGeom>
          <a:noFill/>
        </p:spPr>
        <p:txBody>
          <a:bodyPr wrap="square" rtlCol="0">
            <a:spAutoFit/>
          </a:bodyPr>
          <a:lstStyle/>
          <a:p>
            <a:pPr algn="ctr"/>
            <a:r>
              <a:rPr lang="en-US" b="1" dirty="0" smtClean="0"/>
              <a:t>(This is an Internet link to a ZIP file with the free educator’s version. Instructional videos can be found at www.kr-services.com)</a:t>
            </a:r>
            <a:endParaRPr lang="en-US" b="1" dirty="0"/>
          </a:p>
        </p:txBody>
      </p:sp>
    </p:spTree>
    <p:extLst>
      <p:ext uri="{BB962C8B-B14F-4D97-AF65-F5344CB8AC3E}">
        <p14:creationId xmlns:p14="http://schemas.microsoft.com/office/powerpoint/2010/main" val="19726777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Autofit/>
          </a:bodyPr>
          <a:lstStyle/>
          <a:p>
            <a:pPr eaLnBrk="1" fontAlgn="auto" hangingPunct="1">
              <a:spcAft>
                <a:spcPts val="0"/>
              </a:spcAft>
              <a:defRPr/>
            </a:pPr>
            <a:r>
              <a:rPr lang="en-US" sz="4000" dirty="0" smtClean="0"/>
              <a:t>So will you use OTC </a:t>
            </a:r>
            <a:r>
              <a:rPr lang="en-US" sz="4000" dirty="0"/>
              <a:t>at 2</a:t>
            </a:r>
            <a:r>
              <a:rPr lang="en-US" sz="4000" dirty="0" smtClean="0"/>
              <a:t>% error, </a:t>
            </a:r>
            <a:r>
              <a:rPr lang="en-US" sz="4000" dirty="0"/>
              <a:t>or </a:t>
            </a:r>
            <a:r>
              <a:rPr lang="en-US" sz="4000" dirty="0" smtClean="0"/>
              <a:t>Expanded data at ???</a:t>
            </a:r>
            <a:endParaRPr lang="en-US" sz="4000" dirty="0"/>
          </a:p>
        </p:txBody>
      </p:sp>
      <p:sp>
        <p:nvSpPr>
          <p:cNvPr id="50179" name="Content Placeholder 2"/>
          <p:cNvSpPr>
            <a:spLocks noGrp="1"/>
          </p:cNvSpPr>
          <p:nvPr>
            <p:ph idx="1"/>
          </p:nvPr>
        </p:nvSpPr>
        <p:spPr>
          <a:xfrm>
            <a:off x="533400" y="1828800"/>
            <a:ext cx="8229600" cy="4724400"/>
          </a:xfrm>
        </p:spPr>
        <p:txBody>
          <a:bodyPr>
            <a:normAutofit/>
          </a:bodyPr>
          <a:lstStyle/>
          <a:p>
            <a:pPr eaLnBrk="1" hangingPunct="1"/>
            <a:r>
              <a:rPr lang="en-US" altLang="en-US" dirty="0" smtClean="0">
                <a:solidFill>
                  <a:srgbClr val="002060"/>
                </a:solidFill>
              </a:rPr>
              <a:t>Is </a:t>
            </a:r>
            <a:r>
              <a:rPr lang="en-US" altLang="en-US" dirty="0">
                <a:solidFill>
                  <a:srgbClr val="002060"/>
                </a:solidFill>
              </a:rPr>
              <a:t>OTC’s correctable average error of </a:t>
            </a:r>
            <a:r>
              <a:rPr lang="en-US" altLang="en-US" dirty="0" smtClean="0">
                <a:solidFill>
                  <a:srgbClr val="002060"/>
                </a:solidFill>
              </a:rPr>
              <a:t>2.3% </a:t>
            </a:r>
            <a:r>
              <a:rPr lang="en-US" altLang="en-US" dirty="0">
                <a:solidFill>
                  <a:srgbClr val="002060"/>
                </a:solidFill>
              </a:rPr>
              <a:t>really that bad, compared to what we KNOW is really happening?</a:t>
            </a:r>
          </a:p>
          <a:p>
            <a:pPr eaLnBrk="1" hangingPunct="1"/>
            <a:r>
              <a:rPr lang="en-US" altLang="en-US" dirty="0">
                <a:solidFill>
                  <a:schemeClr val="accent3">
                    <a:lumMod val="50000"/>
                  </a:schemeClr>
                </a:solidFill>
              </a:rPr>
              <a:t>(fyi: AHRI testing allows a 5% error in SEER and capacity ratings. </a:t>
            </a:r>
            <a:br>
              <a:rPr lang="en-US" altLang="en-US" dirty="0">
                <a:solidFill>
                  <a:schemeClr val="accent3">
                    <a:lumMod val="50000"/>
                  </a:schemeClr>
                </a:solidFill>
              </a:rPr>
            </a:br>
            <a:r>
              <a:rPr lang="en-US" altLang="en-US" sz="2000" dirty="0">
                <a:solidFill>
                  <a:schemeClr val="accent3">
                    <a:lumMod val="50000"/>
                  </a:schemeClr>
                </a:solidFill>
              </a:rPr>
              <a:t>Standard 210-240 Sec 6.5)</a:t>
            </a:r>
          </a:p>
        </p:txBody>
      </p:sp>
    </p:spTree>
    <p:extLst>
      <p:ext uri="{BB962C8B-B14F-4D97-AF65-F5344CB8AC3E}">
        <p14:creationId xmlns:p14="http://schemas.microsoft.com/office/powerpoint/2010/main" val="28472521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905000"/>
            <a:ext cx="8229600" cy="4724400"/>
          </a:xfrm>
        </p:spPr>
        <p:txBody>
          <a:bodyPr>
            <a:noAutofit/>
          </a:bodyPr>
          <a:lstStyle/>
          <a:p>
            <a:r>
              <a:rPr lang="en-US" altLang="en-US" sz="2800" dirty="0"/>
              <a:t>ACCA’s Manual S is has grown from 70 pgs. to about 344 pgs</a:t>
            </a:r>
            <a:r>
              <a:rPr lang="en-US" altLang="en-US" sz="2800" dirty="0" smtClean="0"/>
              <a:t>.</a:t>
            </a:r>
          </a:p>
          <a:p>
            <a:endParaRPr lang="en-US" altLang="en-US" sz="2800" dirty="0"/>
          </a:p>
          <a:p>
            <a:r>
              <a:rPr lang="en-US" altLang="en-US" sz="2400" dirty="0" smtClean="0">
                <a:solidFill>
                  <a:srgbClr val="000099"/>
                </a:solidFill>
              </a:rPr>
              <a:t>Remember </a:t>
            </a:r>
            <a:r>
              <a:rPr lang="en-US" altLang="en-US" sz="2400" dirty="0">
                <a:solidFill>
                  <a:srgbClr val="000099"/>
                </a:solidFill>
              </a:rPr>
              <a:t>the line from that movie,</a:t>
            </a:r>
            <a:br>
              <a:rPr lang="en-US" altLang="en-US" sz="2400" dirty="0">
                <a:solidFill>
                  <a:srgbClr val="000099"/>
                </a:solidFill>
              </a:rPr>
            </a:br>
            <a:r>
              <a:rPr lang="en-US" altLang="en-US" sz="2400" dirty="0">
                <a:solidFill>
                  <a:srgbClr val="000099"/>
                </a:solidFill>
              </a:rPr>
              <a:t>“if you build it, they will come</a:t>
            </a:r>
            <a:r>
              <a:rPr lang="en-US" altLang="en-US" sz="2400" dirty="0" smtClean="0">
                <a:solidFill>
                  <a:srgbClr val="000099"/>
                </a:solidFill>
              </a:rPr>
              <a:t>!”</a:t>
            </a:r>
          </a:p>
          <a:p>
            <a:endParaRPr lang="en-US" altLang="en-US" sz="2400" dirty="0" smtClean="0">
              <a:solidFill>
                <a:srgbClr val="000099"/>
              </a:solidFill>
            </a:endParaRPr>
          </a:p>
          <a:p>
            <a:r>
              <a:rPr lang="en-US" altLang="en-US" sz="2400" dirty="0" smtClean="0">
                <a:solidFill>
                  <a:srgbClr val="C00000"/>
                </a:solidFill>
              </a:rPr>
              <a:t>This is the universal calculation.</a:t>
            </a:r>
          </a:p>
          <a:p>
            <a:r>
              <a:rPr lang="en-US" altLang="en-US" sz="2400" dirty="0" smtClean="0">
                <a:solidFill>
                  <a:srgbClr val="C00000"/>
                </a:solidFill>
              </a:rPr>
              <a:t>It creates a level playing field for all brands. </a:t>
            </a:r>
            <a:endParaRPr lang="en-US" altLang="en-US" sz="2400" dirty="0">
              <a:solidFill>
                <a:srgbClr val="C00000"/>
              </a:solidFill>
            </a:endParaRPr>
          </a:p>
          <a:p>
            <a:r>
              <a:rPr lang="en-US" sz="2800" dirty="0" smtClean="0"/>
              <a:t/>
            </a:r>
            <a:br>
              <a:rPr lang="en-US" sz="2800" dirty="0" smtClean="0"/>
            </a:br>
            <a:r>
              <a:rPr lang="en-US" sz="2800" dirty="0" smtClean="0"/>
              <a:t>And it may even get better:</a:t>
            </a:r>
            <a:endParaRPr lang="en-US" sz="2800" dirty="0"/>
          </a:p>
        </p:txBody>
      </p:sp>
      <p:sp>
        <p:nvSpPr>
          <p:cNvPr id="4" name="Rectangle 3"/>
          <p:cNvSpPr/>
          <p:nvPr/>
        </p:nvSpPr>
        <p:spPr>
          <a:xfrm>
            <a:off x="609600" y="4648200"/>
            <a:ext cx="7924800" cy="99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959882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534400" cy="1734312"/>
          </a:xfrm>
        </p:spPr>
        <p:txBody>
          <a:bodyPr>
            <a:noAutofit/>
          </a:bodyPr>
          <a:lstStyle/>
          <a:p>
            <a:pPr algn="ctr">
              <a:defRPr/>
            </a:pPr>
            <a:r>
              <a:rPr lang="en-US" sz="2400" dirty="0"/>
              <a:t>Some new AHRI Printed PDF Specs now show SHR: </a:t>
            </a:r>
            <a:r>
              <a:rPr lang="en-US" sz="2400" dirty="0" smtClean="0"/>
              <a:t>Promising </a:t>
            </a:r>
            <a:r>
              <a:rPr lang="en-US" sz="2400" dirty="0"/>
              <a:t>progress in </a:t>
            </a:r>
            <a:r>
              <a:rPr lang="en-US" sz="2400" dirty="0" smtClean="0"/>
              <a:t>standards, </a:t>
            </a:r>
            <a:r>
              <a:rPr lang="en-US" sz="2400" dirty="0"/>
              <a:t>to </a:t>
            </a:r>
            <a:r>
              <a:rPr lang="en-US" sz="2400" dirty="0" smtClean="0"/>
              <a:t>create even more accuracy in the </a:t>
            </a:r>
            <a:r>
              <a:rPr lang="en-US" sz="2400" dirty="0"/>
              <a:t>new </a:t>
            </a:r>
            <a:r>
              <a:rPr lang="en-US" sz="2400" dirty="0" smtClean="0"/>
              <a:t>method.</a:t>
            </a:r>
            <a:br>
              <a:rPr lang="en-US" sz="2400" dirty="0" smtClean="0"/>
            </a:br>
            <a:r>
              <a:rPr lang="en-US" sz="2400" dirty="0" smtClean="0"/>
              <a:t>It’s already </a:t>
            </a:r>
            <a:r>
              <a:rPr lang="en-US" sz="2400" dirty="0"/>
              <a:t>possibly the part of </a:t>
            </a:r>
            <a:r>
              <a:rPr lang="en-US" sz="2400" dirty="0" smtClean="0"/>
              <a:t>design </a:t>
            </a:r>
            <a:r>
              <a:rPr lang="en-US" sz="2400" dirty="0"/>
              <a:t>with the </a:t>
            </a:r>
            <a:r>
              <a:rPr lang="en-US" sz="2400" i="1" dirty="0">
                <a:solidFill>
                  <a:srgbClr val="C00000"/>
                </a:solidFill>
              </a:rPr>
              <a:t>least</a:t>
            </a:r>
            <a:r>
              <a:rPr lang="en-US" sz="2400" dirty="0">
                <a:solidFill>
                  <a:srgbClr val="C00000"/>
                </a:solidFill>
              </a:rPr>
              <a:t> error </a:t>
            </a:r>
            <a:r>
              <a:rPr lang="en-US" sz="2400" dirty="0" smtClean="0"/>
              <a:t>and abuse</a:t>
            </a:r>
            <a:r>
              <a:rPr lang="en-US" sz="2400" dirty="0"/>
              <a:t>!</a:t>
            </a:r>
          </a:p>
        </p:txBody>
      </p:sp>
      <p:pic>
        <p:nvPicPr>
          <p:cNvPr id="48131" name="Picture 2"/>
          <p:cNvPicPr>
            <a:picLocks noGrp="1" noChangeAspect="1" noChangeArrowheads="1"/>
          </p:cNvPicPr>
          <p:nvPr>
            <p:ph idx="1"/>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l="1328"/>
          <a:stretch/>
        </p:blipFill>
        <p:spPr>
          <a:xfrm>
            <a:off x="0" y="2057400"/>
            <a:ext cx="9142592" cy="4572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sp>
        <p:nvSpPr>
          <p:cNvPr id="5" name="Oval 4"/>
          <p:cNvSpPr/>
          <p:nvPr/>
        </p:nvSpPr>
        <p:spPr>
          <a:xfrm>
            <a:off x="5181600" y="2133600"/>
            <a:ext cx="1447800" cy="457199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cxnSp>
        <p:nvCxnSpPr>
          <p:cNvPr id="7" name="Straight Connector 6"/>
          <p:cNvCxnSpPr/>
          <p:nvPr/>
        </p:nvCxnSpPr>
        <p:spPr>
          <a:xfrm>
            <a:off x="3581400" y="3505200"/>
            <a:ext cx="17526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Oval 2"/>
          <p:cNvSpPr/>
          <p:nvPr/>
        </p:nvSpPr>
        <p:spPr>
          <a:xfrm>
            <a:off x="5334000" y="2362200"/>
            <a:ext cx="1066800" cy="3810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27692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95399" y="914401"/>
            <a:ext cx="6802863" cy="594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533400" y="152400"/>
            <a:ext cx="8229600" cy="1447800"/>
          </a:xfrm>
        </p:spPr>
        <p:txBody>
          <a:bodyPr>
            <a:noAutofit/>
          </a:bodyPr>
          <a:lstStyle/>
          <a:p>
            <a:r>
              <a:rPr lang="en-US" sz="2400" dirty="0">
                <a:solidFill>
                  <a:schemeClr val="tx1"/>
                </a:solidFill>
              </a:rPr>
              <a:t>Trying to complete the circle: After 1966, NESCA, ARI, and SMACNA began collaborating on the residential HVAC simpler designs (J, S, &amp; D respectively)</a:t>
            </a:r>
          </a:p>
        </p:txBody>
      </p:sp>
    </p:spTree>
    <p:extLst>
      <p:ext uri="{BB962C8B-B14F-4D97-AF65-F5344CB8AC3E}">
        <p14:creationId xmlns:p14="http://schemas.microsoft.com/office/powerpoint/2010/main" val="4112865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7772400" cy="1362456"/>
          </a:xfrm>
        </p:spPr>
        <p:txBody>
          <a:bodyPr/>
          <a:lstStyle/>
          <a:p>
            <a:r>
              <a:rPr lang="en-US" dirty="0"/>
              <a:t>Your thoughts?</a:t>
            </a:r>
          </a:p>
        </p:txBody>
      </p:sp>
      <p:sp>
        <p:nvSpPr>
          <p:cNvPr id="3" name="Text Placeholder 2"/>
          <p:cNvSpPr>
            <a:spLocks noGrp="1"/>
          </p:cNvSpPr>
          <p:nvPr>
            <p:ph type="body" idx="1"/>
          </p:nvPr>
        </p:nvSpPr>
        <p:spPr>
          <a:xfrm>
            <a:off x="685800" y="2286000"/>
            <a:ext cx="7772400" cy="3874008"/>
          </a:xfrm>
        </p:spPr>
        <p:txBody>
          <a:bodyPr>
            <a:normAutofit/>
          </a:bodyPr>
          <a:lstStyle/>
          <a:p>
            <a:r>
              <a:rPr lang="en-US" dirty="0"/>
              <a:t>Thank you for your interest in improving our industry!</a:t>
            </a:r>
          </a:p>
          <a:p>
            <a:endParaRPr lang="en-US" dirty="0"/>
          </a:p>
          <a:p>
            <a:r>
              <a:rPr lang="en-US" dirty="0"/>
              <a:t>Prof. Kenneth Ripberger, CMHE</a:t>
            </a:r>
          </a:p>
          <a:p>
            <a:endParaRPr lang="en-US" dirty="0"/>
          </a:p>
          <a:p>
            <a:r>
              <a:rPr lang="en-US" sz="2400" b="1" i="1" dirty="0">
                <a:solidFill>
                  <a:schemeClr val="bg1">
                    <a:lumMod val="85000"/>
                    <a:lumOff val="15000"/>
                  </a:schemeClr>
                </a:solidFill>
              </a:rPr>
              <a:t>KR Services</a:t>
            </a:r>
            <a:endParaRPr lang="en-US" sz="2400" b="1" dirty="0">
              <a:solidFill>
                <a:schemeClr val="bg1">
                  <a:lumMod val="85000"/>
                  <a:lumOff val="15000"/>
                </a:schemeClr>
              </a:solidFill>
            </a:endParaRPr>
          </a:p>
          <a:p>
            <a:r>
              <a:rPr lang="en-US" sz="2400" b="1" dirty="0">
                <a:solidFill>
                  <a:schemeClr val="bg1">
                    <a:lumMod val="85000"/>
                    <a:lumOff val="15000"/>
                  </a:schemeClr>
                </a:solidFill>
                <a:hlinkClick r:id="rId2">
                  <a:extLst>
                    <a:ext uri="{A12FA001-AC4F-418D-AE19-62706E023703}">
                      <ahyp:hlinkClr xmlns="" xmlns:ahyp="http://schemas.microsoft.com/office/drawing/2018/hyperlinkcolor" val="tx"/>
                    </a:ext>
                  </a:extLst>
                </a:hlinkClick>
              </a:rPr>
              <a:t>krservices@cox.net</a:t>
            </a:r>
            <a:endParaRPr lang="en-US" sz="2400" b="1" dirty="0">
              <a:solidFill>
                <a:schemeClr val="bg1">
                  <a:lumMod val="85000"/>
                  <a:lumOff val="15000"/>
                </a:schemeClr>
              </a:solidFill>
            </a:endParaRPr>
          </a:p>
          <a:p>
            <a:r>
              <a:rPr lang="en-US" sz="2400" b="1" u="sng" dirty="0">
                <a:solidFill>
                  <a:schemeClr val="bg1">
                    <a:lumMod val="95000"/>
                    <a:lumOff val="5000"/>
                  </a:schemeClr>
                </a:solidFill>
                <a:hlinkClick r:id="rId3">
                  <a:extLst>
                    <a:ext uri="{A12FA001-AC4F-418D-AE19-62706E023703}">
                      <ahyp:hlinkClr xmlns="" xmlns:ahyp="http://schemas.microsoft.com/office/drawing/2018/hyperlinkcolor" val="tx"/>
                    </a:ext>
                  </a:extLst>
                </a:hlinkClick>
              </a:rPr>
              <a:t>www.kr-services.com</a:t>
            </a:r>
            <a:endParaRPr lang="en-US" sz="2400" b="1" u="sng" dirty="0">
              <a:solidFill>
                <a:schemeClr val="bg1">
                  <a:lumMod val="95000"/>
                  <a:lumOff val="5000"/>
                </a:schemeClr>
              </a:solidFill>
            </a:endParaRPr>
          </a:p>
          <a:p>
            <a:r>
              <a:rPr lang="en-US" sz="2800" b="1" u="sng" dirty="0" smtClean="0">
                <a:solidFill>
                  <a:schemeClr val="bg1">
                    <a:lumMod val="85000"/>
                    <a:lumOff val="15000"/>
                  </a:schemeClr>
                </a:solidFill>
              </a:rPr>
              <a:t>Free educational copy currently available at:</a:t>
            </a:r>
            <a:endParaRPr lang="en-US" sz="2800" b="1" u="sng" dirty="0">
              <a:solidFill>
                <a:schemeClr val="bg1">
                  <a:lumMod val="85000"/>
                  <a:lumOff val="15000"/>
                </a:schemeClr>
              </a:solidFill>
            </a:endParaRPr>
          </a:p>
        </p:txBody>
      </p:sp>
      <p:sp>
        <p:nvSpPr>
          <p:cNvPr id="4" name="TextBox 3">
            <a:extLst>
              <a:ext uri="{FF2B5EF4-FFF2-40B4-BE49-F238E27FC236}">
                <a16:creationId xmlns="" xmlns:a16="http://schemas.microsoft.com/office/drawing/2014/main" id="{E18A41C6-0266-4793-AADE-C9D836F218AD}"/>
              </a:ext>
            </a:extLst>
          </p:cNvPr>
          <p:cNvSpPr txBox="1"/>
          <p:nvPr/>
        </p:nvSpPr>
        <p:spPr>
          <a:xfrm>
            <a:off x="533400" y="5715000"/>
            <a:ext cx="8001000" cy="707886"/>
          </a:xfrm>
          <a:prstGeom prst="rect">
            <a:avLst/>
          </a:prstGeom>
          <a:noFill/>
        </p:spPr>
        <p:txBody>
          <a:bodyPr wrap="square" rtlCol="0">
            <a:spAutoFit/>
          </a:bodyPr>
          <a:lstStyle/>
          <a:p>
            <a:r>
              <a:rPr lang="en-US" sz="2000" b="1" dirty="0">
                <a:solidFill>
                  <a:srgbClr val="C00000"/>
                </a:solidFill>
                <a:hlinkClick r:id="rId4">
                  <a:extLst>
                    <a:ext uri="{A12FA001-AC4F-418D-AE19-62706E023703}">
                      <ahyp:hlinkClr xmlns="" xmlns:ahyp="http://schemas.microsoft.com/office/drawing/2018/hyperlinkcolor" val="tx"/>
                    </a:ext>
                  </a:extLst>
                </a:hlinkClick>
              </a:rPr>
              <a:t>http://www.kr-services.com/edu/off-the-charts-edu-v19-24.zip</a:t>
            </a:r>
            <a:endParaRPr lang="en-US" sz="2000" b="1" dirty="0">
              <a:solidFill>
                <a:srgbClr val="C00000"/>
              </a:solidFill>
            </a:endParaRPr>
          </a:p>
          <a:p>
            <a:endParaRPr lang="en-US" sz="2000" b="1" dirty="0">
              <a:solidFill>
                <a:schemeClr val="tx1">
                  <a:lumMod val="85000"/>
                  <a:lumOff val="15000"/>
                </a:schemeClr>
              </a:solidFill>
            </a:endParaRPr>
          </a:p>
        </p:txBody>
      </p:sp>
    </p:spTree>
    <p:extLst>
      <p:ext uri="{BB962C8B-B14F-4D97-AF65-F5344CB8AC3E}">
        <p14:creationId xmlns:p14="http://schemas.microsoft.com/office/powerpoint/2010/main" val="28280241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295" y="609600"/>
            <a:ext cx="8229600" cy="1524000"/>
          </a:xfrm>
        </p:spPr>
        <p:txBody>
          <a:bodyPr>
            <a:normAutofit fontScale="90000"/>
          </a:bodyPr>
          <a:lstStyle/>
          <a:p>
            <a:r>
              <a:rPr lang="en-US" dirty="0"/>
              <a:t>What is required in 39* states right now!</a:t>
            </a:r>
          </a:p>
        </p:txBody>
      </p:sp>
      <p:sp>
        <p:nvSpPr>
          <p:cNvPr id="3" name="Content Placeholder 2"/>
          <p:cNvSpPr>
            <a:spLocks noGrp="1"/>
          </p:cNvSpPr>
          <p:nvPr>
            <p:ph idx="1"/>
          </p:nvPr>
        </p:nvSpPr>
        <p:spPr>
          <a:xfrm>
            <a:off x="457200" y="2305542"/>
            <a:ext cx="8229600" cy="3935931"/>
          </a:xfrm>
        </p:spPr>
        <p:txBody>
          <a:bodyPr>
            <a:normAutofit fontScale="92500" lnSpcReduction="10000"/>
          </a:bodyPr>
          <a:lstStyle/>
          <a:p>
            <a:pPr>
              <a:defRPr/>
            </a:pPr>
            <a:r>
              <a:rPr lang="en-US" sz="2600" dirty="0"/>
              <a:t>Design:</a:t>
            </a:r>
            <a:r>
              <a:rPr lang="en-US" sz="2400" dirty="0"/>
              <a:t> </a:t>
            </a:r>
          </a:p>
          <a:p>
            <a:pPr>
              <a:buFont typeface="Arial" pitchFamily="34" charset="0"/>
              <a:buChar char="•"/>
              <a:defRPr/>
            </a:pPr>
            <a:r>
              <a:rPr lang="en-US" sz="2400" dirty="0"/>
              <a:t>Room-by-Room Heat Gain/Loss Calculation</a:t>
            </a:r>
          </a:p>
          <a:p>
            <a:pPr>
              <a:buFont typeface="Arial" pitchFamily="34" charset="0"/>
              <a:buChar char="•"/>
              <a:defRPr/>
            </a:pPr>
            <a:r>
              <a:rPr lang="en-US" sz="2400" dirty="0"/>
              <a:t>Ductwork Sizing Calculations</a:t>
            </a:r>
          </a:p>
          <a:p>
            <a:pPr>
              <a:buFont typeface="Arial" pitchFamily="34" charset="0"/>
              <a:buChar char="•"/>
              <a:defRPr/>
            </a:pPr>
            <a:r>
              <a:rPr lang="en-US" sz="2400" dirty="0"/>
              <a:t>Residential Equipment Selection Calculation</a:t>
            </a:r>
            <a:br>
              <a:rPr lang="en-US" sz="2400" dirty="0"/>
            </a:br>
            <a:r>
              <a:rPr lang="en-US" sz="2400" dirty="0"/>
              <a:t/>
            </a:r>
            <a:br>
              <a:rPr lang="en-US" sz="2400" dirty="0"/>
            </a:br>
            <a:r>
              <a:rPr lang="en-US" sz="2400" dirty="0"/>
              <a:t>(the above three items are required to be done by methods laid out by ACCA®  Manual J, D, and S respectively, or other APPROVED method)</a:t>
            </a:r>
            <a:br>
              <a:rPr lang="en-US" sz="2400" dirty="0"/>
            </a:br>
            <a:r>
              <a:rPr lang="en-US" sz="2400" dirty="0"/>
              <a:t/>
            </a:r>
            <a:br>
              <a:rPr lang="en-US" sz="2400" dirty="0"/>
            </a:br>
            <a:r>
              <a:rPr lang="en-US" sz="2400" dirty="0"/>
              <a:t>IRC 2009, M1401.3, M1601.1</a:t>
            </a:r>
            <a:br>
              <a:rPr lang="en-US" sz="2400" dirty="0"/>
            </a:br>
            <a:endParaRPr lang="en-US" sz="2400" dirty="0"/>
          </a:p>
          <a:p>
            <a:endParaRPr lang="en-US" sz="2400" dirty="0"/>
          </a:p>
        </p:txBody>
      </p:sp>
      <p:sp>
        <p:nvSpPr>
          <p:cNvPr id="4" name="TextBox 3">
            <a:extLst>
              <a:ext uri="{FF2B5EF4-FFF2-40B4-BE49-F238E27FC236}">
                <a16:creationId xmlns="" xmlns:a16="http://schemas.microsoft.com/office/drawing/2014/main" id="{879529D6-25D8-4967-8DF8-C6A324196E08}"/>
              </a:ext>
            </a:extLst>
          </p:cNvPr>
          <p:cNvSpPr txBox="1"/>
          <p:nvPr/>
        </p:nvSpPr>
        <p:spPr>
          <a:xfrm>
            <a:off x="1447800" y="6063734"/>
            <a:ext cx="7010400" cy="461665"/>
          </a:xfrm>
          <a:prstGeom prst="rect">
            <a:avLst/>
          </a:prstGeom>
          <a:noFill/>
        </p:spPr>
        <p:txBody>
          <a:bodyPr wrap="square" rtlCol="0">
            <a:spAutoFit/>
          </a:bodyPr>
          <a:lstStyle/>
          <a:p>
            <a:r>
              <a:rPr lang="en-US" sz="2400" b="1" dirty="0"/>
              <a:t>Can there be error and even tom-foolery? Sure!</a:t>
            </a:r>
          </a:p>
        </p:txBody>
      </p:sp>
    </p:spTree>
    <p:extLst>
      <p:ext uri="{BB962C8B-B14F-4D97-AF65-F5344CB8AC3E}">
        <p14:creationId xmlns:p14="http://schemas.microsoft.com/office/powerpoint/2010/main" val="365303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440" y="152400"/>
            <a:ext cx="8229600" cy="896112"/>
          </a:xfrm>
        </p:spPr>
        <p:txBody>
          <a:bodyPr/>
          <a:lstStyle/>
          <a:p>
            <a:r>
              <a:rPr lang="en-US" dirty="0"/>
              <a:t>What is required varies:</a:t>
            </a:r>
          </a:p>
        </p:txBody>
      </p:sp>
      <p:pic>
        <p:nvPicPr>
          <p:cNvPr id="6" name="Content Placeholder 3"/>
          <p:cNvPicPr>
            <a:picLocks noChangeAspect="1"/>
          </p:cNvPicPr>
          <p:nvPr/>
        </p:nvPicPr>
        <p:blipFill>
          <a:blip r:embed="rId3">
            <a:extLst>
              <a:ext uri="{28A0092B-C50C-407E-A947-70E740481C1C}">
                <a14:useLocalDpi xmlns:a14="http://schemas.microsoft.com/office/drawing/2010/main" val="0"/>
              </a:ext>
            </a:extLst>
          </a:blip>
          <a:srcRect l="19034" r="922"/>
          <a:stretch>
            <a:fillRect/>
          </a:stretch>
        </p:blipFill>
        <p:spPr>
          <a:xfrm>
            <a:off x="472440" y="998455"/>
            <a:ext cx="8528074" cy="5452403"/>
          </a:xfrm>
          <a:prstGeom prst="rect">
            <a:avLst/>
          </a:prstGeom>
        </p:spPr>
      </p:pic>
      <p:sp>
        <p:nvSpPr>
          <p:cNvPr id="8" name="TextBox 2"/>
          <p:cNvSpPr txBox="1">
            <a:spLocks noChangeArrowheads="1"/>
          </p:cNvSpPr>
          <p:nvPr/>
        </p:nvSpPr>
        <p:spPr bwMode="auto">
          <a:xfrm>
            <a:off x="3200400" y="6400800"/>
            <a:ext cx="411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Font typeface="Arial" charset="0"/>
              <a:buChar char="•"/>
              <a:defRPr sz="2400">
                <a:solidFill>
                  <a:srgbClr val="7F7F7F"/>
                </a:solidFill>
                <a:latin typeface="Century Gothic" pitchFamily="34" charset="0"/>
              </a:defRPr>
            </a:lvl1pPr>
            <a:lvl2pPr marL="742950" indent="-285750" algn="l"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algn="l" eaLnBrk="0" hangingPunct="0">
              <a:spcBef>
                <a:spcPct val="20000"/>
              </a:spcBef>
              <a:buFont typeface="Arial" charset="0"/>
              <a:buChar char="•"/>
              <a:defRPr sz="1600">
                <a:solidFill>
                  <a:srgbClr val="7F7F7F"/>
                </a:solidFill>
                <a:latin typeface="Century Gothic" pitchFamily="34" charset="0"/>
              </a:defRPr>
            </a:lvl3pPr>
            <a:lvl4pPr marL="1600200" indent="-228600" algn="l"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algn="l"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hangingPunct="1">
              <a:spcBef>
                <a:spcPct val="0"/>
              </a:spcBef>
              <a:buFontTx/>
              <a:buNone/>
            </a:pPr>
            <a:r>
              <a:rPr lang="en-US" altLang="en-US" sz="1800" dirty="0">
                <a:solidFill>
                  <a:schemeClr val="tx1"/>
                </a:solidFill>
                <a:latin typeface="Palatino Linotype" pitchFamily="18" charset="0"/>
              </a:rPr>
              <a:t>Courtesy: Marc Roberts - ICC</a:t>
            </a:r>
          </a:p>
        </p:txBody>
      </p:sp>
    </p:spTree>
    <p:extLst>
      <p:ext uri="{BB962C8B-B14F-4D97-AF65-F5344CB8AC3E}">
        <p14:creationId xmlns:p14="http://schemas.microsoft.com/office/powerpoint/2010/main" val="776579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066800"/>
          </a:xfrm>
        </p:spPr>
        <p:txBody>
          <a:bodyPr>
            <a:noAutofit/>
          </a:bodyPr>
          <a:lstStyle/>
          <a:p>
            <a:r>
              <a:rPr lang="en-US" altLang="en-US" sz="2800" dirty="0">
                <a:effectLst>
                  <a:outerShdw blurRad="38100" dist="38100" dir="2700000" algn="tl">
                    <a:srgbClr val="C0C0C0"/>
                  </a:outerShdw>
                </a:effectLst>
              </a:rPr>
              <a:t>Of COURSE Manual J can be abused. (“Gaming” the report barely at guidelines)</a:t>
            </a:r>
            <a:endParaRPr lang="en-US" sz="2800" dirty="0"/>
          </a:p>
        </p:txBody>
      </p:sp>
      <p:sp>
        <p:nvSpPr>
          <p:cNvPr id="3" name="Content Placeholder 2"/>
          <p:cNvSpPr>
            <a:spLocks noGrp="1"/>
          </p:cNvSpPr>
          <p:nvPr>
            <p:ph idx="1"/>
          </p:nvPr>
        </p:nvSpPr>
        <p:spPr>
          <a:xfrm>
            <a:off x="457200" y="1600200"/>
            <a:ext cx="8229600" cy="5105400"/>
          </a:xfrm>
        </p:spPr>
        <p:txBody>
          <a:bodyPr>
            <a:normAutofit/>
          </a:bodyPr>
          <a:lstStyle/>
          <a:p>
            <a:pPr marL="571500" indent="-571500">
              <a:lnSpc>
                <a:spcPct val="90000"/>
              </a:lnSpc>
              <a:buFont typeface="Arial" panose="020B0604020202020204" pitchFamily="34" charset="0"/>
              <a:buChar char="•"/>
            </a:pPr>
            <a:r>
              <a:rPr lang="en-US" altLang="en-US" dirty="0"/>
              <a:t>Excessive internal loads: worst case, </a:t>
            </a:r>
            <a:r>
              <a:rPr lang="en-US" altLang="en-US" i="1" dirty="0"/>
              <a:t>everything going full blast</a:t>
            </a:r>
            <a:endParaRPr lang="en-US" altLang="en-US" dirty="0"/>
          </a:p>
          <a:p>
            <a:pPr marL="571500" indent="-571500">
              <a:lnSpc>
                <a:spcPct val="90000"/>
              </a:lnSpc>
              <a:buFont typeface="Arial" panose="020B0604020202020204" pitchFamily="34" charset="0"/>
              <a:buChar char="•"/>
            </a:pPr>
            <a:r>
              <a:rPr lang="en-US" altLang="en-US" dirty="0"/>
              <a:t>No internal shade on any windows</a:t>
            </a:r>
          </a:p>
          <a:p>
            <a:pPr marL="571500" indent="-571500">
              <a:lnSpc>
                <a:spcPct val="90000"/>
              </a:lnSpc>
              <a:buFont typeface="Arial" panose="020B0604020202020204" pitchFamily="34" charset="0"/>
              <a:buChar char="•"/>
            </a:pPr>
            <a:r>
              <a:rPr lang="en-US" altLang="en-US" dirty="0"/>
              <a:t>Reducing </a:t>
            </a:r>
            <a:r>
              <a:rPr lang="en-US" altLang="en-US" b="1" dirty="0"/>
              <a:t>known</a:t>
            </a:r>
            <a:r>
              <a:rPr lang="en-US" altLang="en-US" dirty="0"/>
              <a:t> insulation R-values to wrong zone</a:t>
            </a:r>
          </a:p>
          <a:p>
            <a:pPr marL="571500" indent="-571500">
              <a:lnSpc>
                <a:spcPct val="90000"/>
              </a:lnSpc>
              <a:buFont typeface="Arial" panose="020B0604020202020204" pitchFamily="34" charset="0"/>
              <a:buChar char="•"/>
            </a:pPr>
            <a:r>
              <a:rPr lang="en-US" altLang="en-US" dirty="0"/>
              <a:t>Extra occupancy loads. Using old 2 per bedroom rule</a:t>
            </a:r>
          </a:p>
          <a:p>
            <a:pPr>
              <a:lnSpc>
                <a:spcPct val="90000"/>
              </a:lnSpc>
            </a:pPr>
            <a:endParaRPr lang="en-US" altLang="en-US" dirty="0"/>
          </a:p>
          <a:p>
            <a:pPr>
              <a:lnSpc>
                <a:spcPct val="90000"/>
              </a:lnSpc>
            </a:pPr>
            <a:endParaRPr lang="en-US" altLang="en-US" dirty="0"/>
          </a:p>
          <a:p>
            <a:pPr>
              <a:lnSpc>
                <a:spcPct val="90000"/>
              </a:lnSpc>
            </a:pPr>
            <a:endParaRPr lang="en-US" altLang="en-US" dirty="0"/>
          </a:p>
          <a:p>
            <a:endParaRPr lang="en-US" dirty="0"/>
          </a:p>
        </p:txBody>
      </p:sp>
    </p:spTree>
    <p:extLst>
      <p:ext uri="{BB962C8B-B14F-4D97-AF65-F5344CB8AC3E}">
        <p14:creationId xmlns:p14="http://schemas.microsoft.com/office/powerpoint/2010/main" val="2944846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896112"/>
          </a:xfrm>
        </p:spPr>
        <p:txBody>
          <a:bodyPr/>
          <a:lstStyle/>
          <a:p>
            <a:r>
              <a:rPr lang="en-US" dirty="0"/>
              <a:t>Keep going…..</a:t>
            </a:r>
          </a:p>
        </p:txBody>
      </p:sp>
      <p:sp>
        <p:nvSpPr>
          <p:cNvPr id="3" name="Content Placeholder 2"/>
          <p:cNvSpPr>
            <a:spLocks noGrp="1"/>
          </p:cNvSpPr>
          <p:nvPr>
            <p:ph idx="1"/>
          </p:nvPr>
        </p:nvSpPr>
        <p:spPr>
          <a:xfrm>
            <a:off x="457200" y="1429043"/>
            <a:ext cx="8229600" cy="5410200"/>
          </a:xfrm>
        </p:spPr>
        <p:txBody>
          <a:bodyPr>
            <a:normAutofit lnSpcReduction="10000"/>
          </a:bodyPr>
          <a:lstStyle/>
          <a:p>
            <a:pPr marL="571500" indent="-571500">
              <a:buFont typeface="Arial" panose="020B0604020202020204" pitchFamily="34" charset="0"/>
              <a:buChar char="•"/>
            </a:pPr>
            <a:r>
              <a:rPr lang="en-US" altLang="en-US" dirty="0"/>
              <a:t>“Loose” house, using 7 ACH @50p to barely meet code</a:t>
            </a:r>
          </a:p>
          <a:p>
            <a:pPr marL="571500" indent="-571500">
              <a:buFont typeface="Arial" panose="020B0604020202020204" pitchFamily="34" charset="0"/>
              <a:buChar char="•"/>
            </a:pPr>
            <a:r>
              <a:rPr lang="en-US" altLang="en-US" dirty="0"/>
              <a:t>Using higher outdoor design temperature than stated in manual</a:t>
            </a:r>
          </a:p>
          <a:p>
            <a:pPr marL="571500" indent="-571500">
              <a:buFont typeface="Arial" panose="020B0604020202020204" pitchFamily="34" charset="0"/>
              <a:buChar char="•"/>
            </a:pPr>
            <a:r>
              <a:rPr lang="en-US" altLang="en-US" dirty="0"/>
              <a:t>Using indoor temperatures that are actually lower for summer than in winter</a:t>
            </a:r>
          </a:p>
          <a:p>
            <a:pPr marL="571500" indent="-571500">
              <a:buFont typeface="Arial" panose="020B0604020202020204" pitchFamily="34" charset="0"/>
              <a:buChar char="•"/>
            </a:pPr>
            <a:r>
              <a:rPr lang="en-US" altLang="en-US" dirty="0"/>
              <a:t>High default leak values on ducts, with wrong R-value</a:t>
            </a:r>
          </a:p>
          <a:p>
            <a:pPr marL="571500" indent="-571500">
              <a:buFont typeface="Arial" panose="020B0604020202020204" pitchFamily="34" charset="0"/>
              <a:buChar char="•"/>
            </a:pPr>
            <a:endParaRPr lang="en-US" altLang="en-US" dirty="0"/>
          </a:p>
          <a:p>
            <a:endParaRPr lang="en-US" dirty="0"/>
          </a:p>
        </p:txBody>
      </p:sp>
    </p:spTree>
    <p:extLst>
      <p:ext uri="{BB962C8B-B14F-4D97-AF65-F5344CB8AC3E}">
        <p14:creationId xmlns:p14="http://schemas.microsoft.com/office/powerpoint/2010/main" val="2777510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364" y="246051"/>
            <a:ext cx="8229600" cy="533400"/>
          </a:xfrm>
        </p:spPr>
        <p:txBody>
          <a:bodyPr>
            <a:normAutofit fontScale="90000"/>
          </a:bodyPr>
          <a:lstStyle/>
          <a:p>
            <a:pPr algn="ctr"/>
            <a:r>
              <a:rPr lang="en-US" dirty="0"/>
              <a:t>And the ducts:</a:t>
            </a:r>
          </a:p>
        </p:txBody>
      </p:sp>
      <p:pic>
        <p:nvPicPr>
          <p:cNvPr id="4" name="Content Placeholder 3"/>
          <p:cNvPicPr>
            <a:picLocks noGrp="1" noChangeAspect="1" noChangeArrowheads="1"/>
          </p:cNvPicPr>
          <p:nvPr>
            <p:ph idx="1"/>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t="9920" b="12349"/>
          <a:stretch/>
        </p:blipFill>
        <p:spPr bwMode="auto">
          <a:xfrm>
            <a:off x="-34636" y="855651"/>
            <a:ext cx="9067800" cy="4895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143000" y="5995697"/>
            <a:ext cx="7315200" cy="830997"/>
          </a:xfrm>
          <a:prstGeom prst="rect">
            <a:avLst/>
          </a:prstGeom>
          <a:noFill/>
        </p:spPr>
        <p:txBody>
          <a:bodyPr wrap="square" rtlCol="0">
            <a:spAutoFit/>
          </a:bodyPr>
          <a:lstStyle/>
          <a:p>
            <a:pPr algn="ctr"/>
            <a:r>
              <a:rPr lang="en-US" sz="2400" b="1" dirty="0"/>
              <a:t>Everything at 0.1 static, that’s as bad as the “400 sq., ft per ton” thing!</a:t>
            </a:r>
          </a:p>
        </p:txBody>
      </p:sp>
      <p:sp>
        <p:nvSpPr>
          <p:cNvPr id="6" name="Oval 5"/>
          <p:cNvSpPr/>
          <p:nvPr/>
        </p:nvSpPr>
        <p:spPr>
          <a:xfrm>
            <a:off x="4994564" y="2303450"/>
            <a:ext cx="838200" cy="37166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51243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1115</TotalTime>
  <Words>2214</Words>
  <Application>Microsoft Office PowerPoint</Application>
  <PresentationFormat>On-screen Show (4:3)</PresentationFormat>
  <Paragraphs>220</Paragraphs>
  <Slides>40</Slides>
  <Notes>24</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40</vt:i4>
      </vt:variant>
    </vt:vector>
  </HeadingPairs>
  <TitlesOfParts>
    <vt:vector size="43" baseType="lpstr">
      <vt:lpstr>Flow</vt:lpstr>
      <vt:lpstr>Worksheet</vt:lpstr>
      <vt:lpstr>Acrobat Document</vt:lpstr>
      <vt:lpstr>Alternate Method to satisfy ACCA Manual S Compliance</vt:lpstr>
      <vt:lpstr>Disclaimers:</vt:lpstr>
      <vt:lpstr>PowerPoint Presentation</vt:lpstr>
      <vt:lpstr>Trying to complete the circle: After 1966, NESCA, ARI, and SMACNA began collaborating on the residential HVAC simpler designs (J, S, &amp; D respectively)</vt:lpstr>
      <vt:lpstr>What is required in 39* states right now!</vt:lpstr>
      <vt:lpstr>What is required varies:</vt:lpstr>
      <vt:lpstr>Of COURSE Manual J can be abused. (“Gaming” the report barely at guidelines)</vt:lpstr>
      <vt:lpstr>Keep going…..</vt:lpstr>
      <vt:lpstr>And the ducts:</vt:lpstr>
      <vt:lpstr>What was Beethoven thinking?</vt:lpstr>
      <vt:lpstr>So what was Rutkowski thinking?</vt:lpstr>
      <vt:lpstr>HVAC is not a static process</vt:lpstr>
      <vt:lpstr>What WAS that really?</vt:lpstr>
      <vt:lpstr>Residential misdemeanors</vt:lpstr>
      <vt:lpstr>Sometimes Latent heat removal is not always an issue</vt:lpstr>
      <vt:lpstr>Neither will a cooling coil. Is dry ok?</vt:lpstr>
      <vt:lpstr>But there might be a lot of water in the air</vt:lpstr>
      <vt:lpstr>=</vt:lpstr>
      <vt:lpstr>Coils in humid climates </vt:lpstr>
      <vt:lpstr>How to collect latent faster!</vt:lpstr>
      <vt:lpstr>Equipment abilities</vt:lpstr>
      <vt:lpstr>Variations really go beyond the 7 zones thing though</vt:lpstr>
      <vt:lpstr>So, to be useful the “S” method should be able to:</vt:lpstr>
      <vt:lpstr>PowerPoint Presentation</vt:lpstr>
      <vt:lpstr>Numbers for Every orange cell must be pulled from an expanded data chart. Go find another chart if size isn’t good</vt:lpstr>
      <vt:lpstr>Harvesting Numbers</vt:lpstr>
      <vt:lpstr>Data for one model’s size:</vt:lpstr>
      <vt:lpstr>J-error, D-error, and….</vt:lpstr>
      <vt:lpstr>How to get expanded data: Documented true story! (names withheld)</vt:lpstr>
      <vt:lpstr>Equipment Selection</vt:lpstr>
      <vt:lpstr>There’s a new tool, but is this from the PDF data? (5 ton sample shown)</vt:lpstr>
      <vt:lpstr>Another sample unit, Apples to Apples: PDF PRINTOUT vs. the ONLINE TOOL. Goodman GSX160361F / CAPF4860 + TXV, @ 75f INDOOR, 63 wb, 95 OD, 1200CFM</vt:lpstr>
      <vt:lpstr>How did Off-The-Charts happen?</vt:lpstr>
      <vt:lpstr>Corrupted data means huge errors</vt:lpstr>
      <vt:lpstr>The new method creates the data with universal formulas internally, and gives you “Pass/Fail” results:</vt:lpstr>
      <vt:lpstr>What the new method does: standardize the margin of error, just like everything else in the design circle.</vt:lpstr>
      <vt:lpstr>So will you use OTC at 2% error, or Expanded data at ???</vt:lpstr>
      <vt:lpstr>PowerPoint Presentation</vt:lpstr>
      <vt:lpstr>Some new AHRI Printed PDF Specs now show SHR: Promising progress in standards, to create even more accuracy in the new method. It’s already possibly the part of design with the least error and abuse!</vt:lpstr>
      <vt:lpstr>Your thoughts?</vt:lpstr>
    </vt:vector>
  </TitlesOfParts>
  <Company>KR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KRS</dc:creator>
  <cp:lastModifiedBy>KRS</cp:lastModifiedBy>
  <cp:revision>120</cp:revision>
  <dcterms:created xsi:type="dcterms:W3CDTF">2019-01-03T23:38:28Z</dcterms:created>
  <dcterms:modified xsi:type="dcterms:W3CDTF">2019-04-02T15:06:48Z</dcterms:modified>
</cp:coreProperties>
</file>